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62"/>
  </p:notesMasterIdLst>
  <p:sldIdLst>
    <p:sldId id="326" r:id="rId2"/>
    <p:sldId id="282" r:id="rId3"/>
    <p:sldId id="284" r:id="rId4"/>
    <p:sldId id="341" r:id="rId5"/>
    <p:sldId id="380" r:id="rId6"/>
    <p:sldId id="396" r:id="rId7"/>
    <p:sldId id="382" r:id="rId8"/>
    <p:sldId id="328" r:id="rId9"/>
    <p:sldId id="383" r:id="rId10"/>
    <p:sldId id="387" r:id="rId11"/>
    <p:sldId id="378" r:id="rId12"/>
    <p:sldId id="379" r:id="rId13"/>
    <p:sldId id="386" r:id="rId14"/>
    <p:sldId id="329" r:id="rId15"/>
    <p:sldId id="384" r:id="rId16"/>
    <p:sldId id="334" r:id="rId17"/>
    <p:sldId id="330" r:id="rId18"/>
    <p:sldId id="331" r:id="rId19"/>
    <p:sldId id="333" r:id="rId20"/>
    <p:sldId id="381" r:id="rId21"/>
    <p:sldId id="336" r:id="rId22"/>
    <p:sldId id="296" r:id="rId23"/>
    <p:sldId id="337" r:id="rId24"/>
    <p:sldId id="385" r:id="rId25"/>
    <p:sldId id="339" r:id="rId26"/>
    <p:sldId id="338" r:id="rId27"/>
    <p:sldId id="335" r:id="rId28"/>
    <p:sldId id="351" r:id="rId29"/>
    <p:sldId id="352" r:id="rId30"/>
    <p:sldId id="360" r:id="rId31"/>
    <p:sldId id="342" r:id="rId32"/>
    <p:sldId id="365" r:id="rId33"/>
    <p:sldId id="347" r:id="rId34"/>
    <p:sldId id="354" r:id="rId35"/>
    <p:sldId id="361" r:id="rId36"/>
    <p:sldId id="355" r:id="rId37"/>
    <p:sldId id="357" r:id="rId38"/>
    <p:sldId id="358" r:id="rId39"/>
    <p:sldId id="364" r:id="rId40"/>
    <p:sldId id="366" r:id="rId41"/>
    <p:sldId id="367" r:id="rId42"/>
    <p:sldId id="402" r:id="rId43"/>
    <p:sldId id="401" r:id="rId44"/>
    <p:sldId id="400" r:id="rId45"/>
    <p:sldId id="372" r:id="rId46"/>
    <p:sldId id="376" r:id="rId47"/>
    <p:sldId id="369" r:id="rId48"/>
    <p:sldId id="373" r:id="rId49"/>
    <p:sldId id="377" r:id="rId50"/>
    <p:sldId id="394" r:id="rId51"/>
    <p:sldId id="395" r:id="rId52"/>
    <p:sldId id="393" r:id="rId53"/>
    <p:sldId id="374" r:id="rId54"/>
    <p:sldId id="389" r:id="rId55"/>
    <p:sldId id="390" r:id="rId56"/>
    <p:sldId id="391" r:id="rId57"/>
    <p:sldId id="399" r:id="rId58"/>
    <p:sldId id="398" r:id="rId59"/>
    <p:sldId id="392" r:id="rId60"/>
    <p:sldId id="397" r:id="rId61"/>
  </p:sldIdLst>
  <p:sldSz cx="12192000" cy="68580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94" roundtripDataSignature="AMtx7mhZ4P5GqM7+lOjsE5IJ9R5Lh7RkvQ=="/>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5" d="100"/>
          <a:sy n="75" d="100"/>
        </p:scale>
        <p:origin x="316" y="5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97"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61" Type="http://schemas.openxmlformats.org/officeDocument/2006/relationships/slide" Target="slides/slide60.xml"/><Relationship Id="rId95" Type="http://schemas.openxmlformats.org/officeDocument/2006/relationships/presProps" Target="presProp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98"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notesMaster" Target="notesMasters/notesMaster1.xml"/><Relationship Id="rId9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94" Type="http://customschemas.google.com/relationships/presentationmetadata" Target="metadata"/><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The process of thinking what specifically matters to me in this situation and what emotion is that shifts your brain from the emotional part to the thinking part.  This automatically reduces the intensity of your emotion bringing the emotion more under control enabling you to think about the best way to respond.</a:t>
            </a:r>
            <a:endParaRPr lang="en-AU" dirty="0"/>
          </a:p>
        </p:txBody>
      </p:sp>
    </p:spTree>
    <p:extLst>
      <p:ext uri="{BB962C8B-B14F-4D97-AF65-F5344CB8AC3E}">
        <p14:creationId xmlns:p14="http://schemas.microsoft.com/office/powerpoint/2010/main" val="195670224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The process of thinking what specifically matters to me in this situation and what emotion is that shifts your brain from the emotional part to the thinking part.  This automatically reduces the intensity of your emotion bringing the emotion more under control enabling you to think about the best way to respond.</a:t>
            </a:r>
            <a:endParaRPr lang="en-AU" dirty="0"/>
          </a:p>
        </p:txBody>
      </p:sp>
    </p:spTree>
    <p:extLst>
      <p:ext uri="{BB962C8B-B14F-4D97-AF65-F5344CB8AC3E}">
        <p14:creationId xmlns:p14="http://schemas.microsoft.com/office/powerpoint/2010/main" val="56230917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The process of thinking what specifically matters to me in this situation and what emotion is that shifts your brain from the emotional part to the thinking part.  This automatically reduces the intensity of your emotion bringing the emotion more under control enabling you to think about the best way to respond.</a:t>
            </a:r>
            <a:endParaRPr lang="en-AU" dirty="0"/>
          </a:p>
        </p:txBody>
      </p:sp>
    </p:spTree>
    <p:extLst>
      <p:ext uri="{BB962C8B-B14F-4D97-AF65-F5344CB8AC3E}">
        <p14:creationId xmlns:p14="http://schemas.microsoft.com/office/powerpoint/2010/main" val="45404118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6"/>
        <p:cNvGrpSpPr/>
        <p:nvPr/>
      </p:nvGrpSpPr>
      <p:grpSpPr>
        <a:xfrm>
          <a:off x="0" y="0"/>
          <a:ext cx="0" cy="0"/>
          <a:chOff x="0" y="0"/>
          <a:chExt cx="0" cy="0"/>
        </a:xfrm>
      </p:grpSpPr>
      <p:sp>
        <p:nvSpPr>
          <p:cNvPr id="127" name="Google Shape;127;p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28" name="Google Shape;128;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19715606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7"/>
        <p:cNvGrpSpPr/>
        <p:nvPr/>
      </p:nvGrpSpPr>
      <p:grpSpPr>
        <a:xfrm>
          <a:off x="0" y="0"/>
          <a:ext cx="0" cy="0"/>
          <a:chOff x="0" y="0"/>
          <a:chExt cx="0" cy="0"/>
        </a:xfrm>
      </p:grpSpPr>
      <p:sp>
        <p:nvSpPr>
          <p:cNvPr id="18" name="Google Shape;18;p26"/>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9" name="Google Shape;19;p26"/>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0" name="Google Shape;20;p2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1" name="Google Shape;21;p2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2" name="Google Shape;22;p2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4"/>
        <p:cNvGrpSpPr/>
        <p:nvPr/>
      </p:nvGrpSpPr>
      <p:grpSpPr>
        <a:xfrm>
          <a:off x="0" y="0"/>
          <a:ext cx="0" cy="0"/>
          <a:chOff x="0" y="0"/>
          <a:chExt cx="0" cy="0"/>
        </a:xfrm>
      </p:grpSpPr>
      <p:sp>
        <p:nvSpPr>
          <p:cNvPr id="75" name="Google Shape;75;p36"/>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6" name="Google Shape;76;p36"/>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7" name="Google Shape;77;p3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8" name="Google Shape;78;p3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9" name="Google Shape;79;p3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23"/>
        <p:cNvGrpSpPr/>
        <p:nvPr/>
      </p:nvGrpSpPr>
      <p:grpSpPr>
        <a:xfrm>
          <a:off x="0" y="0"/>
          <a:ext cx="0" cy="0"/>
          <a:chOff x="0" y="0"/>
          <a:chExt cx="0" cy="0"/>
        </a:xfrm>
      </p:grpSpPr>
      <p:sp>
        <p:nvSpPr>
          <p:cNvPr id="24" name="Google Shape;24;p28"/>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5" name="Google Shape;25;p28"/>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6" name="Google Shape;26;p28"/>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7" name="Google Shape;27;p2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8" name="Google Shape;28;p2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9" name="Google Shape;29;p2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30"/>
        <p:cNvGrpSpPr/>
        <p:nvPr/>
      </p:nvGrpSpPr>
      <p:grpSpPr>
        <a:xfrm>
          <a:off x="0" y="0"/>
          <a:ext cx="0" cy="0"/>
          <a:chOff x="0" y="0"/>
          <a:chExt cx="0" cy="0"/>
        </a:xfrm>
      </p:grpSpPr>
      <p:sp>
        <p:nvSpPr>
          <p:cNvPr id="31" name="Google Shape;31;p29"/>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2" name="Google Shape;32;p29"/>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33" name="Google Shape;33;p2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4" name="Google Shape;34;p2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5" name="Google Shape;35;p2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36"/>
        <p:cNvGrpSpPr/>
        <p:nvPr/>
      </p:nvGrpSpPr>
      <p:grpSpPr>
        <a:xfrm>
          <a:off x="0" y="0"/>
          <a:ext cx="0" cy="0"/>
          <a:chOff x="0" y="0"/>
          <a:chExt cx="0" cy="0"/>
        </a:xfrm>
      </p:grpSpPr>
      <p:sp>
        <p:nvSpPr>
          <p:cNvPr id="37" name="Google Shape;37;p30"/>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8" name="Google Shape;38;p30"/>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39" name="Google Shape;39;p30"/>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0" name="Google Shape;40;p30"/>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1" name="Google Shape;41;p30"/>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2" name="Google Shape;42;p3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3" name="Google Shape;43;p3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4" name="Google Shape;44;p3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5"/>
        <p:cNvGrpSpPr/>
        <p:nvPr/>
      </p:nvGrpSpPr>
      <p:grpSpPr>
        <a:xfrm>
          <a:off x="0" y="0"/>
          <a:ext cx="0" cy="0"/>
          <a:chOff x="0" y="0"/>
          <a:chExt cx="0" cy="0"/>
        </a:xfrm>
      </p:grpSpPr>
      <p:sp>
        <p:nvSpPr>
          <p:cNvPr id="46" name="Google Shape;46;p3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7" name="Google Shape;47;p3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8" name="Google Shape;48;p3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9" name="Google Shape;49;p3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0"/>
        <p:cNvGrpSpPr/>
        <p:nvPr/>
      </p:nvGrpSpPr>
      <p:grpSpPr>
        <a:xfrm>
          <a:off x="0" y="0"/>
          <a:ext cx="0" cy="0"/>
          <a:chOff x="0" y="0"/>
          <a:chExt cx="0" cy="0"/>
        </a:xfrm>
      </p:grpSpPr>
      <p:sp>
        <p:nvSpPr>
          <p:cNvPr id="51" name="Google Shape;51;p3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3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3" name="Google Shape;53;p3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4"/>
        <p:cNvGrpSpPr/>
        <p:nvPr/>
      </p:nvGrpSpPr>
      <p:grpSpPr>
        <a:xfrm>
          <a:off x="0" y="0"/>
          <a:ext cx="0" cy="0"/>
          <a:chOff x="0" y="0"/>
          <a:chExt cx="0" cy="0"/>
        </a:xfrm>
      </p:grpSpPr>
      <p:sp>
        <p:nvSpPr>
          <p:cNvPr id="55" name="Google Shape;55;p33"/>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6" name="Google Shape;56;p33"/>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57" name="Google Shape;57;p33"/>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58" name="Google Shape;58;p3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9" name="Google Shape;59;p3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0" name="Google Shape;60;p3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1"/>
        <p:cNvGrpSpPr/>
        <p:nvPr/>
      </p:nvGrpSpPr>
      <p:grpSpPr>
        <a:xfrm>
          <a:off x="0" y="0"/>
          <a:ext cx="0" cy="0"/>
          <a:chOff x="0" y="0"/>
          <a:chExt cx="0" cy="0"/>
        </a:xfrm>
      </p:grpSpPr>
      <p:sp>
        <p:nvSpPr>
          <p:cNvPr id="62" name="Google Shape;62;p34"/>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3" name="Google Shape;63;p34"/>
          <p:cNvSpPr>
            <a:spLocks noGrp="1"/>
          </p:cNvSpPr>
          <p:nvPr>
            <p:ph type="pic" idx="2"/>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R="0" lvl="0" algn="l" rtl="0">
              <a:lnSpc>
                <a:spcPct val="90000"/>
              </a:lnSpc>
              <a:spcBef>
                <a:spcPts val="1000"/>
              </a:spcBef>
              <a:spcAft>
                <a:spcPts val="0"/>
              </a:spcAft>
              <a:buClr>
                <a:schemeClr val="dk1"/>
              </a:buClr>
              <a:buSzPts val="3200"/>
              <a:buFont typeface="Arial"/>
              <a:buNone/>
              <a:defRPr sz="3200" b="0" i="0" u="none" strike="noStrike" cap="none">
                <a:solidFill>
                  <a:schemeClr val="dk1"/>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800"/>
              <a:buFont typeface="Arial"/>
              <a:buNone/>
              <a:defRPr sz="28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64" name="Google Shape;64;p34"/>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5" name="Google Shape;65;p3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6" name="Google Shape;66;p3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7" name="Google Shape;67;p3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68"/>
        <p:cNvGrpSpPr/>
        <p:nvPr/>
      </p:nvGrpSpPr>
      <p:grpSpPr>
        <a:xfrm>
          <a:off x="0" y="0"/>
          <a:ext cx="0" cy="0"/>
          <a:chOff x="0" y="0"/>
          <a:chExt cx="0" cy="0"/>
        </a:xfrm>
      </p:grpSpPr>
      <p:sp>
        <p:nvSpPr>
          <p:cNvPr id="69" name="Google Shape;69;p35"/>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0" name="Google Shape;70;p35"/>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1" name="Google Shape;71;p3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2" name="Google Shape;72;p3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3" name="Google Shape;73;p3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23"/>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7" name="Google Shape;7;p23"/>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 name="Google Shape;8;p2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9" name="Google Shape;9;p2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0" name="Google Shape;10;p2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50"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jpeg"/><Relationship Id="rId1" Type="http://schemas.openxmlformats.org/officeDocument/2006/relationships/slideLayout" Target="../slideLayouts/slideLayout1.xml"/><Relationship Id="rId5" Type="http://schemas.openxmlformats.org/officeDocument/2006/relationships/image" Target="../media/image31.jpeg"/><Relationship Id="rId4" Type="http://schemas.openxmlformats.org/officeDocument/2006/relationships/image" Target="../media/image30.jpeg"/></Relationships>
</file>

<file path=ppt/slides/_rels/slide33.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3" Type="http://schemas.openxmlformats.org/officeDocument/2006/relationships/image" Target="../media/image37.jp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34D6D5-9A0E-BE78-0057-302DF985E448}"/>
              </a:ext>
            </a:extLst>
          </p:cNvPr>
          <p:cNvSpPr>
            <a:spLocks noGrp="1"/>
          </p:cNvSpPr>
          <p:nvPr>
            <p:ph type="title"/>
          </p:nvPr>
        </p:nvSpPr>
        <p:spPr/>
        <p:txBody>
          <a:bodyPr/>
          <a:lstStyle/>
          <a:p>
            <a:endParaRPr lang="en-AU" dirty="0"/>
          </a:p>
        </p:txBody>
      </p:sp>
      <p:sp>
        <p:nvSpPr>
          <p:cNvPr id="3" name="Text Placeholder 2">
            <a:extLst>
              <a:ext uri="{FF2B5EF4-FFF2-40B4-BE49-F238E27FC236}">
                <a16:creationId xmlns:a16="http://schemas.microsoft.com/office/drawing/2014/main" id="{BA145E6A-0138-8891-4FC9-E359EF72BA94}"/>
              </a:ext>
            </a:extLst>
          </p:cNvPr>
          <p:cNvSpPr>
            <a:spLocks noGrp="1"/>
          </p:cNvSpPr>
          <p:nvPr>
            <p:ph type="body" idx="1"/>
          </p:nvPr>
        </p:nvSpPr>
        <p:spPr/>
        <p:txBody>
          <a:bodyPr/>
          <a:lstStyle/>
          <a:p>
            <a:endParaRPr lang="en-AU"/>
          </a:p>
        </p:txBody>
      </p:sp>
      <p:sp>
        <p:nvSpPr>
          <p:cNvPr id="4" name="Text Placeholder 3">
            <a:extLst>
              <a:ext uri="{FF2B5EF4-FFF2-40B4-BE49-F238E27FC236}">
                <a16:creationId xmlns:a16="http://schemas.microsoft.com/office/drawing/2014/main" id="{C6123364-C03B-C3AE-3F9D-0DE2F17A8123}"/>
              </a:ext>
            </a:extLst>
          </p:cNvPr>
          <p:cNvSpPr>
            <a:spLocks noGrp="1"/>
          </p:cNvSpPr>
          <p:nvPr>
            <p:ph type="body" idx="2"/>
          </p:nvPr>
        </p:nvSpPr>
        <p:spPr/>
        <p:txBody>
          <a:bodyPr/>
          <a:lstStyle/>
          <a:p>
            <a:endParaRPr lang="en-AU"/>
          </a:p>
        </p:txBody>
      </p:sp>
      <p:pic>
        <p:nvPicPr>
          <p:cNvPr id="1026" name="Picture 2" descr="Emotional Intelligence: Two Simple Lessons - The HR Gazette and HRchat  Podcast">
            <a:extLst>
              <a:ext uri="{FF2B5EF4-FFF2-40B4-BE49-F238E27FC236}">
                <a16:creationId xmlns:a16="http://schemas.microsoft.com/office/drawing/2014/main" id="{8C28E923-DAF3-910A-B5A2-006B2D7BAD0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54088" y="0"/>
            <a:ext cx="10283825"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7272013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D5A77C-F820-29F5-E2AC-266EE882F619}"/>
              </a:ext>
            </a:extLst>
          </p:cNvPr>
          <p:cNvSpPr>
            <a:spLocks noGrp="1"/>
          </p:cNvSpPr>
          <p:nvPr>
            <p:ph type="title"/>
          </p:nvPr>
        </p:nvSpPr>
        <p:spPr/>
        <p:txBody>
          <a:bodyPr/>
          <a:lstStyle/>
          <a:p>
            <a:r>
              <a:rPr lang="en-US" dirty="0"/>
              <a:t>Schools are emotional places</a:t>
            </a:r>
            <a:endParaRPr lang="en-AU" dirty="0"/>
          </a:p>
        </p:txBody>
      </p:sp>
      <p:sp>
        <p:nvSpPr>
          <p:cNvPr id="3" name="Text Placeholder 2">
            <a:extLst>
              <a:ext uri="{FF2B5EF4-FFF2-40B4-BE49-F238E27FC236}">
                <a16:creationId xmlns:a16="http://schemas.microsoft.com/office/drawing/2014/main" id="{9E276B81-3E6E-3D96-2D5A-21488FB1F3AD}"/>
              </a:ext>
            </a:extLst>
          </p:cNvPr>
          <p:cNvSpPr>
            <a:spLocks noGrp="1"/>
          </p:cNvSpPr>
          <p:nvPr>
            <p:ph type="body" idx="1"/>
          </p:nvPr>
        </p:nvSpPr>
        <p:spPr>
          <a:xfrm>
            <a:off x="838199" y="1825625"/>
            <a:ext cx="10222283" cy="3560568"/>
          </a:xfrm>
        </p:spPr>
        <p:txBody>
          <a:bodyPr/>
          <a:lstStyle/>
          <a:p>
            <a:r>
              <a:rPr lang="en-US" dirty="0"/>
              <a:t>Students fail assessments</a:t>
            </a:r>
          </a:p>
          <a:p>
            <a:r>
              <a:rPr lang="en-US" dirty="0"/>
              <a:t>Teachers a lot to do, no time!</a:t>
            </a:r>
          </a:p>
          <a:p>
            <a:r>
              <a:rPr lang="en-US" dirty="0"/>
              <a:t>Not enough relief teachers!</a:t>
            </a:r>
          </a:p>
          <a:p>
            <a:r>
              <a:rPr lang="en-US" dirty="0"/>
              <a:t>We work with teenagers…(say no more)</a:t>
            </a:r>
          </a:p>
          <a:p>
            <a:r>
              <a:rPr lang="en-US" dirty="0"/>
              <a:t>We have to do PSA’s and get feedback from teenagers…</a:t>
            </a:r>
          </a:p>
          <a:p>
            <a:r>
              <a:rPr lang="en-US" dirty="0"/>
              <a:t>Upset parents phone and email us…</a:t>
            </a:r>
            <a:endParaRPr lang="en-AU" dirty="0"/>
          </a:p>
        </p:txBody>
      </p:sp>
      <p:sp>
        <p:nvSpPr>
          <p:cNvPr id="5" name="Title 1">
            <a:extLst>
              <a:ext uri="{FF2B5EF4-FFF2-40B4-BE49-F238E27FC236}">
                <a16:creationId xmlns:a16="http://schemas.microsoft.com/office/drawing/2014/main" id="{328493B0-2B1A-555C-E49A-F60BCFD2D153}"/>
              </a:ext>
            </a:extLst>
          </p:cNvPr>
          <p:cNvSpPr txBox="1">
            <a:spLocks/>
          </p:cNvSpPr>
          <p:nvPr/>
        </p:nvSpPr>
        <p:spPr>
          <a:xfrm>
            <a:off x="691540" y="5167312"/>
            <a:ext cx="10515600" cy="1325563"/>
          </a:xfrm>
          <a:prstGeom prst="rect">
            <a:avLst/>
          </a:prstGeom>
          <a:noFill/>
          <a:ln>
            <a:noFill/>
          </a:ln>
        </p:spPr>
        <p:txBody>
          <a:bodyPr spcFirstLastPara="1" wrap="square" lIns="91425" tIns="45700" rIns="91425" bIns="45700" anchor="ctr" anchorCtr="0">
            <a:norm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18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r>
              <a:rPr lang="en-US" dirty="0"/>
              <a:t>How do you deal with unpleasant emotions?</a:t>
            </a:r>
            <a:endParaRPr lang="en-AU" dirty="0"/>
          </a:p>
        </p:txBody>
      </p:sp>
    </p:spTree>
    <p:extLst>
      <p:ext uri="{BB962C8B-B14F-4D97-AF65-F5344CB8AC3E}">
        <p14:creationId xmlns:p14="http://schemas.microsoft.com/office/powerpoint/2010/main" val="108418210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A73C16FC-B72F-AB54-D02F-8E7C9F827D81}"/>
              </a:ext>
            </a:extLst>
          </p:cNvPr>
          <p:cNvPicPr>
            <a:picLocks noChangeAspect="1"/>
          </p:cNvPicPr>
          <p:nvPr/>
        </p:nvPicPr>
        <p:blipFill>
          <a:blip r:embed="rId2"/>
          <a:stretch>
            <a:fillRect/>
          </a:stretch>
        </p:blipFill>
        <p:spPr>
          <a:xfrm>
            <a:off x="6688899" y="365125"/>
            <a:ext cx="4859671" cy="6239013"/>
          </a:xfrm>
          <a:prstGeom prst="rect">
            <a:avLst/>
          </a:prstGeom>
        </p:spPr>
      </p:pic>
      <p:sp>
        <p:nvSpPr>
          <p:cNvPr id="6" name="Title 1">
            <a:extLst>
              <a:ext uri="{FF2B5EF4-FFF2-40B4-BE49-F238E27FC236}">
                <a16:creationId xmlns:a16="http://schemas.microsoft.com/office/drawing/2014/main" id="{BE14780C-78F1-11F3-DF1A-59199759FF1F}"/>
              </a:ext>
            </a:extLst>
          </p:cNvPr>
          <p:cNvSpPr txBox="1">
            <a:spLocks/>
          </p:cNvSpPr>
          <p:nvPr/>
        </p:nvSpPr>
        <p:spPr>
          <a:xfrm>
            <a:off x="831321" y="953848"/>
            <a:ext cx="5565304" cy="3405209"/>
          </a:xfrm>
          <a:prstGeom prst="rect">
            <a:avLst/>
          </a:prstGeom>
          <a:noFill/>
          <a:ln>
            <a:noFill/>
          </a:ln>
        </p:spPr>
        <p:txBody>
          <a:bodyPr spcFirstLastPara="1" wrap="square" lIns="91425" tIns="45700" rIns="91425" bIns="45700" anchor="ctr" anchorCtr="0">
            <a:normAutofit fontScale="97500"/>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18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r>
              <a:rPr lang="en-US" dirty="0"/>
              <a:t>What is the best way to respond to medical situations?</a:t>
            </a:r>
            <a:endParaRPr lang="en-AU" dirty="0"/>
          </a:p>
        </p:txBody>
      </p:sp>
    </p:spTree>
    <p:extLst>
      <p:ext uri="{BB962C8B-B14F-4D97-AF65-F5344CB8AC3E}">
        <p14:creationId xmlns:p14="http://schemas.microsoft.com/office/powerpoint/2010/main" val="14636666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fltVal val="0"/>
                                          </p:val>
                                        </p:tav>
                                        <p:tav tm="100000">
                                          <p:val>
                                            <p:strVal val="#ppt_w"/>
                                          </p:val>
                                        </p:tav>
                                      </p:tavLst>
                                    </p:anim>
                                    <p:anim calcmode="lin" valueType="num">
                                      <p:cBhvr>
                                        <p:cTn id="8" dur="1000" fill="hold"/>
                                        <p:tgtEl>
                                          <p:spTgt spid="5"/>
                                        </p:tgtEl>
                                        <p:attrNameLst>
                                          <p:attrName>ppt_h</p:attrName>
                                        </p:attrNameLst>
                                      </p:cBhvr>
                                      <p:tavLst>
                                        <p:tav tm="0">
                                          <p:val>
                                            <p:fltVal val="0"/>
                                          </p:val>
                                        </p:tav>
                                        <p:tav tm="100000">
                                          <p:val>
                                            <p:strVal val="#ppt_h"/>
                                          </p:val>
                                        </p:tav>
                                      </p:tavLst>
                                    </p:anim>
                                    <p:anim calcmode="lin" valueType="num">
                                      <p:cBhvr>
                                        <p:cTn id="9" dur="1000" fill="hold"/>
                                        <p:tgtEl>
                                          <p:spTgt spid="5"/>
                                        </p:tgtEl>
                                        <p:attrNameLst>
                                          <p:attrName>style.rotation</p:attrName>
                                        </p:attrNameLst>
                                      </p:cBhvr>
                                      <p:tavLst>
                                        <p:tav tm="0">
                                          <p:val>
                                            <p:fltVal val="90"/>
                                          </p:val>
                                        </p:tav>
                                        <p:tav tm="100000">
                                          <p:val>
                                            <p:fltVal val="0"/>
                                          </p:val>
                                        </p:tav>
                                      </p:tavLst>
                                    </p:anim>
                                    <p:animEffect transition="in" filter="fade">
                                      <p:cBhvr>
                                        <p:cTn id="10"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345B62-5B6A-68EC-97D5-087749FD5534}"/>
              </a:ext>
            </a:extLst>
          </p:cNvPr>
          <p:cNvSpPr>
            <a:spLocks noGrp="1"/>
          </p:cNvSpPr>
          <p:nvPr>
            <p:ph type="title"/>
          </p:nvPr>
        </p:nvSpPr>
        <p:spPr>
          <a:xfrm>
            <a:off x="816279" y="1889128"/>
            <a:ext cx="10559441" cy="3079744"/>
          </a:xfrm>
        </p:spPr>
        <p:txBody>
          <a:bodyPr>
            <a:normAutofit fontScale="90000"/>
          </a:bodyPr>
          <a:lstStyle/>
          <a:p>
            <a:pPr marL="571500" indent="-571500">
              <a:buFont typeface="Arial" panose="020B0604020202020204" pitchFamily="34" charset="0"/>
              <a:buChar char="•"/>
            </a:pPr>
            <a:r>
              <a:rPr lang="en-US" b="1" dirty="0">
                <a:solidFill>
                  <a:schemeClr val="accent1"/>
                </a:solidFill>
              </a:rPr>
              <a:t>Today’s Essential Questions</a:t>
            </a:r>
            <a:br>
              <a:rPr lang="en-US" b="1" dirty="0">
                <a:solidFill>
                  <a:schemeClr val="accent1"/>
                </a:solidFill>
              </a:rPr>
            </a:br>
            <a:r>
              <a:rPr lang="en-US" b="1" dirty="0">
                <a:solidFill>
                  <a:schemeClr val="accent1"/>
                </a:solidFill>
              </a:rPr>
              <a:t> </a:t>
            </a:r>
            <a:br>
              <a:rPr lang="en-US" dirty="0">
                <a:solidFill>
                  <a:schemeClr val="accent1"/>
                </a:solidFill>
              </a:rPr>
            </a:br>
            <a:r>
              <a:rPr lang="en-US" dirty="0">
                <a:solidFill>
                  <a:schemeClr val="accent1"/>
                </a:solidFill>
              </a:rPr>
              <a:t>1. What is the best way to respond to emotional situations?</a:t>
            </a:r>
            <a:br>
              <a:rPr lang="en-US" dirty="0">
                <a:solidFill>
                  <a:schemeClr val="accent1"/>
                </a:solidFill>
              </a:rPr>
            </a:br>
            <a:br>
              <a:rPr lang="en-US" dirty="0">
                <a:solidFill>
                  <a:schemeClr val="accent1"/>
                </a:solidFill>
              </a:rPr>
            </a:br>
            <a:r>
              <a:rPr lang="en-US" dirty="0">
                <a:solidFill>
                  <a:schemeClr val="accent1"/>
                </a:solidFill>
              </a:rPr>
              <a:t>2. What are the fundamental EQ skills and their application to:</a:t>
            </a:r>
            <a:br>
              <a:rPr lang="en-US" dirty="0">
                <a:solidFill>
                  <a:schemeClr val="accent1"/>
                </a:solidFill>
              </a:rPr>
            </a:br>
            <a:r>
              <a:rPr lang="en-US" dirty="0">
                <a:solidFill>
                  <a:schemeClr val="accent1"/>
                </a:solidFill>
              </a:rPr>
              <a:t>- negotiation</a:t>
            </a:r>
            <a:br>
              <a:rPr lang="en-US" dirty="0">
                <a:solidFill>
                  <a:schemeClr val="accent1"/>
                </a:solidFill>
              </a:rPr>
            </a:br>
            <a:r>
              <a:rPr lang="en-US" dirty="0">
                <a:solidFill>
                  <a:schemeClr val="accent1"/>
                </a:solidFill>
              </a:rPr>
              <a:t>- connecting</a:t>
            </a:r>
            <a:br>
              <a:rPr lang="en-US" dirty="0">
                <a:solidFill>
                  <a:schemeClr val="accent1"/>
                </a:solidFill>
              </a:rPr>
            </a:br>
            <a:r>
              <a:rPr lang="en-US" dirty="0">
                <a:solidFill>
                  <a:schemeClr val="accent1"/>
                </a:solidFill>
              </a:rPr>
              <a:t>- teaching</a:t>
            </a:r>
            <a:br>
              <a:rPr lang="en-US" dirty="0">
                <a:solidFill>
                  <a:schemeClr val="accent1"/>
                </a:solidFill>
              </a:rPr>
            </a:br>
            <a:r>
              <a:rPr lang="en-US" dirty="0">
                <a:solidFill>
                  <a:schemeClr val="accent1"/>
                </a:solidFill>
              </a:rPr>
              <a:t>- leading</a:t>
            </a:r>
            <a:endParaRPr lang="en-AU" dirty="0">
              <a:solidFill>
                <a:schemeClr val="accent1"/>
              </a:solidFill>
            </a:endParaRPr>
          </a:p>
        </p:txBody>
      </p:sp>
    </p:spTree>
    <p:extLst>
      <p:ext uri="{BB962C8B-B14F-4D97-AF65-F5344CB8AC3E}">
        <p14:creationId xmlns:p14="http://schemas.microsoft.com/office/powerpoint/2010/main" val="99737853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C5A283-5B7B-84BB-1BDE-6A6A36A14A13}"/>
              </a:ext>
            </a:extLst>
          </p:cNvPr>
          <p:cNvSpPr>
            <a:spLocks noGrp="1"/>
          </p:cNvSpPr>
          <p:nvPr>
            <p:ph type="title"/>
          </p:nvPr>
        </p:nvSpPr>
        <p:spPr/>
        <p:txBody>
          <a:bodyPr/>
          <a:lstStyle/>
          <a:p>
            <a:r>
              <a:rPr lang="en-US" dirty="0"/>
              <a:t>Think of:</a:t>
            </a:r>
            <a:endParaRPr lang="en-AU" dirty="0"/>
          </a:p>
        </p:txBody>
      </p:sp>
      <p:sp>
        <p:nvSpPr>
          <p:cNvPr id="3" name="Text Placeholder 2">
            <a:extLst>
              <a:ext uri="{FF2B5EF4-FFF2-40B4-BE49-F238E27FC236}">
                <a16:creationId xmlns:a16="http://schemas.microsoft.com/office/drawing/2014/main" id="{A47A7F92-86E4-85EA-DD0F-DAC254A0C8F2}"/>
              </a:ext>
            </a:extLst>
          </p:cNvPr>
          <p:cNvSpPr>
            <a:spLocks noGrp="1"/>
          </p:cNvSpPr>
          <p:nvPr>
            <p:ph type="body" idx="1"/>
          </p:nvPr>
        </p:nvSpPr>
        <p:spPr>
          <a:xfrm>
            <a:off x="838199" y="1002082"/>
            <a:ext cx="10735850" cy="4985359"/>
          </a:xfrm>
        </p:spPr>
        <p:txBody>
          <a:bodyPr/>
          <a:lstStyle/>
          <a:p>
            <a:endParaRPr lang="en-US" dirty="0"/>
          </a:p>
          <a:p>
            <a:r>
              <a:rPr lang="en-US" sz="3500" dirty="0"/>
              <a:t>An ongoing negative situation at work…</a:t>
            </a:r>
          </a:p>
          <a:p>
            <a:r>
              <a:rPr lang="en-US" sz="3500" dirty="0"/>
              <a:t>What emotions are associated with this situation?</a:t>
            </a:r>
            <a:endParaRPr lang="en-AU" sz="3500" dirty="0"/>
          </a:p>
        </p:txBody>
      </p:sp>
    </p:spTree>
    <p:extLst>
      <p:ext uri="{BB962C8B-B14F-4D97-AF65-F5344CB8AC3E}">
        <p14:creationId xmlns:p14="http://schemas.microsoft.com/office/powerpoint/2010/main" val="11150414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alm&quot; Emotions &amp; &quot;Positive&quot; Feelings: Two Keys to Stay Healthy During  Self-Isolation - Little League">
            <a:extLst>
              <a:ext uri="{FF2B5EF4-FFF2-40B4-BE49-F238E27FC236}">
                <a16:creationId xmlns:a16="http://schemas.microsoft.com/office/drawing/2014/main" id="{C7054DFC-D9A4-D7C7-290E-317D5717745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82652" y="1448911"/>
            <a:ext cx="7959634" cy="5308881"/>
          </a:xfrm>
          <a:prstGeom prst="rect">
            <a:avLst/>
          </a:prstGeom>
          <a:noFill/>
          <a:extLst>
            <a:ext uri="{909E8E84-426E-40DD-AFC4-6F175D3DCCD1}">
              <a14:hiddenFill xmlns:a14="http://schemas.microsoft.com/office/drawing/2010/main">
                <a:solidFill>
                  <a:srgbClr val="FFFFFF"/>
                </a:solidFill>
              </a14:hiddenFill>
            </a:ext>
          </a:extLst>
        </p:spPr>
      </p:pic>
      <p:sp>
        <p:nvSpPr>
          <p:cNvPr id="8" name="Title 1">
            <a:extLst>
              <a:ext uri="{FF2B5EF4-FFF2-40B4-BE49-F238E27FC236}">
                <a16:creationId xmlns:a16="http://schemas.microsoft.com/office/drawing/2014/main" id="{A21317AE-5CFB-349E-ED42-554986AFD73C}"/>
              </a:ext>
            </a:extLst>
          </p:cNvPr>
          <p:cNvSpPr>
            <a:spLocks noGrp="1"/>
          </p:cNvSpPr>
          <p:nvPr>
            <p:ph type="title"/>
          </p:nvPr>
        </p:nvSpPr>
        <p:spPr>
          <a:xfrm>
            <a:off x="535577" y="691265"/>
            <a:ext cx="11120845" cy="757646"/>
          </a:xfrm>
        </p:spPr>
        <p:txBody>
          <a:bodyPr>
            <a:normAutofit fontScale="90000"/>
          </a:bodyPr>
          <a:lstStyle/>
          <a:p>
            <a:r>
              <a:rPr lang="en-US" b="1" dirty="0"/>
              <a:t>What is EQ?... </a:t>
            </a:r>
            <a:r>
              <a:rPr lang="en-US" dirty="0"/>
              <a:t>the ability to understand, create and respond helpfully to your emotions and other peoples.</a:t>
            </a:r>
            <a:endParaRPr lang="en-AU" dirty="0"/>
          </a:p>
        </p:txBody>
      </p:sp>
    </p:spTree>
    <p:extLst>
      <p:ext uri="{BB962C8B-B14F-4D97-AF65-F5344CB8AC3E}">
        <p14:creationId xmlns:p14="http://schemas.microsoft.com/office/powerpoint/2010/main" val="39064901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anim calcmode="lin" valueType="num">
                                      <p:cBhvr additive="base">
                                        <p:cTn id="7" dur="500" fill="hold"/>
                                        <p:tgtEl>
                                          <p:spTgt spid="2050"/>
                                        </p:tgtEl>
                                        <p:attrNameLst>
                                          <p:attrName>ppt_x</p:attrName>
                                        </p:attrNameLst>
                                      </p:cBhvr>
                                      <p:tavLst>
                                        <p:tav tm="0">
                                          <p:val>
                                            <p:strVal val="#ppt_x"/>
                                          </p:val>
                                        </p:tav>
                                        <p:tav tm="100000">
                                          <p:val>
                                            <p:strVal val="#ppt_x"/>
                                          </p:val>
                                        </p:tav>
                                      </p:tavLst>
                                    </p:anim>
                                    <p:anim calcmode="lin" valueType="num">
                                      <p:cBhvr additive="base">
                                        <p:cTn id="8" dur="500" fill="hold"/>
                                        <p:tgtEl>
                                          <p:spTgt spid="205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DE725F-9945-4857-B10C-C6A517AA5FA6}"/>
              </a:ext>
            </a:extLst>
          </p:cNvPr>
          <p:cNvSpPr>
            <a:spLocks noGrp="1"/>
          </p:cNvSpPr>
          <p:nvPr>
            <p:ph type="title"/>
          </p:nvPr>
        </p:nvSpPr>
        <p:spPr>
          <a:xfrm>
            <a:off x="2860765" y="123720"/>
            <a:ext cx="6318069" cy="1137221"/>
          </a:xfrm>
        </p:spPr>
        <p:txBody>
          <a:bodyPr/>
          <a:lstStyle/>
          <a:p>
            <a:r>
              <a:rPr lang="en-US" b="1" dirty="0"/>
              <a:t>6 Fundamental EQ Skills</a:t>
            </a:r>
            <a:endParaRPr lang="en-AU" b="1" dirty="0"/>
          </a:p>
        </p:txBody>
      </p:sp>
      <p:sp>
        <p:nvSpPr>
          <p:cNvPr id="3" name="Text Placeholder 2">
            <a:extLst>
              <a:ext uri="{FF2B5EF4-FFF2-40B4-BE49-F238E27FC236}">
                <a16:creationId xmlns:a16="http://schemas.microsoft.com/office/drawing/2014/main" id="{E3CEF585-C3B2-4BAF-98F5-7D725B0B3333}"/>
              </a:ext>
            </a:extLst>
          </p:cNvPr>
          <p:cNvSpPr>
            <a:spLocks noGrp="1"/>
          </p:cNvSpPr>
          <p:nvPr>
            <p:ph type="body" idx="1"/>
          </p:nvPr>
        </p:nvSpPr>
        <p:spPr>
          <a:xfrm>
            <a:off x="-4986545" y="1825625"/>
            <a:ext cx="11006345" cy="3427228"/>
          </a:xfrm>
        </p:spPr>
        <p:txBody>
          <a:bodyPr/>
          <a:lstStyle/>
          <a:p>
            <a:endParaRPr lang="en-AU" dirty="0"/>
          </a:p>
        </p:txBody>
      </p:sp>
      <p:sp>
        <p:nvSpPr>
          <p:cNvPr id="4" name="Text Placeholder 3">
            <a:extLst>
              <a:ext uri="{FF2B5EF4-FFF2-40B4-BE49-F238E27FC236}">
                <a16:creationId xmlns:a16="http://schemas.microsoft.com/office/drawing/2014/main" id="{70C61BE7-B327-4F53-9C4D-E77541DA66F9}"/>
              </a:ext>
            </a:extLst>
          </p:cNvPr>
          <p:cNvSpPr>
            <a:spLocks noGrp="1"/>
          </p:cNvSpPr>
          <p:nvPr>
            <p:ph type="body" idx="2"/>
          </p:nvPr>
        </p:nvSpPr>
        <p:spPr>
          <a:xfrm>
            <a:off x="6678453" y="5945474"/>
            <a:ext cx="4983583" cy="515156"/>
          </a:xfrm>
        </p:spPr>
        <p:txBody>
          <a:bodyPr>
            <a:normAutofit fontScale="77500" lnSpcReduction="20000"/>
          </a:bodyPr>
          <a:lstStyle/>
          <a:p>
            <a:pPr marL="114300" indent="0">
              <a:buNone/>
            </a:pPr>
            <a:r>
              <a:rPr lang="en-US" dirty="0"/>
              <a:t>Professor Marc Bracket (YALE University)</a:t>
            </a:r>
            <a:endParaRPr lang="en-AU" dirty="0"/>
          </a:p>
        </p:txBody>
      </p:sp>
      <p:pic>
        <p:nvPicPr>
          <p:cNvPr id="11268" name="Picture 4" descr="RULER: An Acronym for Social Emotional Learning + TpT Sale – Teacher In  Exile">
            <a:extLst>
              <a:ext uri="{FF2B5EF4-FFF2-40B4-BE49-F238E27FC236}">
                <a16:creationId xmlns:a16="http://schemas.microsoft.com/office/drawing/2014/main" id="{15134960-C0BA-4226-A385-E948A1C353B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87331" y="1260941"/>
            <a:ext cx="4026218" cy="5199689"/>
          </a:xfrm>
          <a:prstGeom prst="rect">
            <a:avLst/>
          </a:prstGeom>
          <a:noFill/>
          <a:extLst>
            <a:ext uri="{909E8E84-426E-40DD-AFC4-6F175D3DCCD1}">
              <a14:hiddenFill xmlns:a14="http://schemas.microsoft.com/office/drawing/2010/main">
                <a:solidFill>
                  <a:srgbClr val="FFFFFF"/>
                </a:solidFill>
              </a14:hiddenFill>
            </a:ext>
          </a:extLst>
        </p:spPr>
      </p:pic>
      <p:pic>
        <p:nvPicPr>
          <p:cNvPr id="11270" name="Picture 6" descr="13 Best RULER ideas | emotional intelligence, emotions, child study center">
            <a:extLst>
              <a:ext uri="{FF2B5EF4-FFF2-40B4-BE49-F238E27FC236}">
                <a16:creationId xmlns:a16="http://schemas.microsoft.com/office/drawing/2014/main" id="{49CA577A-D65F-42BB-B1B9-3901B88C344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59559" y="1190385"/>
            <a:ext cx="4477229" cy="44772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9990226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8EB376-ACE4-DA16-87B3-CFEF8B88E6F7}"/>
              </a:ext>
            </a:extLst>
          </p:cNvPr>
          <p:cNvSpPr>
            <a:spLocks noGrp="1"/>
          </p:cNvSpPr>
          <p:nvPr>
            <p:ph type="title"/>
          </p:nvPr>
        </p:nvSpPr>
        <p:spPr>
          <a:xfrm>
            <a:off x="226830" y="490385"/>
            <a:ext cx="3217827" cy="2628596"/>
          </a:xfrm>
        </p:spPr>
        <p:txBody>
          <a:bodyPr>
            <a:normAutofit/>
          </a:bodyPr>
          <a:lstStyle/>
          <a:p>
            <a:r>
              <a:rPr lang="en-US" dirty="0"/>
              <a:t>The ideal emotional state (mood) for learning?</a:t>
            </a:r>
            <a:endParaRPr lang="en-AU" dirty="0"/>
          </a:p>
        </p:txBody>
      </p:sp>
      <p:sp>
        <p:nvSpPr>
          <p:cNvPr id="4" name="Text Placeholder 3">
            <a:extLst>
              <a:ext uri="{FF2B5EF4-FFF2-40B4-BE49-F238E27FC236}">
                <a16:creationId xmlns:a16="http://schemas.microsoft.com/office/drawing/2014/main" id="{CF1D6206-35E6-C582-61A5-FB4E041FA8E6}"/>
              </a:ext>
            </a:extLst>
          </p:cNvPr>
          <p:cNvSpPr>
            <a:spLocks noGrp="1"/>
          </p:cNvSpPr>
          <p:nvPr>
            <p:ph type="body" idx="2"/>
          </p:nvPr>
        </p:nvSpPr>
        <p:spPr/>
        <p:txBody>
          <a:bodyPr/>
          <a:lstStyle/>
          <a:p>
            <a:endParaRPr lang="en-AU"/>
          </a:p>
        </p:txBody>
      </p:sp>
      <p:pic>
        <p:nvPicPr>
          <p:cNvPr id="3074" name="Picture 2">
            <a:extLst>
              <a:ext uri="{FF2B5EF4-FFF2-40B4-BE49-F238E27FC236}">
                <a16:creationId xmlns:a16="http://schemas.microsoft.com/office/drawing/2014/main" id="{F469B8E0-1F69-21B6-160A-4776CE78D02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07496" y="112528"/>
            <a:ext cx="8808610" cy="66329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3308180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321A5E-1C4A-94C9-CA9B-44BF2F9B9B55}"/>
              </a:ext>
            </a:extLst>
          </p:cNvPr>
          <p:cNvSpPr>
            <a:spLocks noGrp="1"/>
          </p:cNvSpPr>
          <p:nvPr>
            <p:ph type="title"/>
          </p:nvPr>
        </p:nvSpPr>
        <p:spPr/>
        <p:txBody>
          <a:bodyPr/>
          <a:lstStyle/>
          <a:p>
            <a:endParaRPr lang="en-AU"/>
          </a:p>
        </p:txBody>
      </p:sp>
      <p:sp>
        <p:nvSpPr>
          <p:cNvPr id="3" name="Text Placeholder 2">
            <a:extLst>
              <a:ext uri="{FF2B5EF4-FFF2-40B4-BE49-F238E27FC236}">
                <a16:creationId xmlns:a16="http://schemas.microsoft.com/office/drawing/2014/main" id="{F9B77069-A351-C1ED-59A4-2E04B6AF4B35}"/>
              </a:ext>
            </a:extLst>
          </p:cNvPr>
          <p:cNvSpPr>
            <a:spLocks noGrp="1"/>
          </p:cNvSpPr>
          <p:nvPr>
            <p:ph type="body" idx="1"/>
          </p:nvPr>
        </p:nvSpPr>
        <p:spPr/>
        <p:txBody>
          <a:bodyPr/>
          <a:lstStyle/>
          <a:p>
            <a:endParaRPr lang="en-AU" dirty="0"/>
          </a:p>
        </p:txBody>
      </p:sp>
      <p:sp>
        <p:nvSpPr>
          <p:cNvPr id="4" name="Text Placeholder 3">
            <a:extLst>
              <a:ext uri="{FF2B5EF4-FFF2-40B4-BE49-F238E27FC236}">
                <a16:creationId xmlns:a16="http://schemas.microsoft.com/office/drawing/2014/main" id="{0745A2F5-634E-B7B4-221F-C98F6AA1F130}"/>
              </a:ext>
            </a:extLst>
          </p:cNvPr>
          <p:cNvSpPr>
            <a:spLocks noGrp="1"/>
          </p:cNvSpPr>
          <p:nvPr>
            <p:ph type="body" idx="2"/>
          </p:nvPr>
        </p:nvSpPr>
        <p:spPr/>
        <p:txBody>
          <a:bodyPr/>
          <a:lstStyle/>
          <a:p>
            <a:endParaRPr lang="en-AU"/>
          </a:p>
        </p:txBody>
      </p:sp>
      <p:pic>
        <p:nvPicPr>
          <p:cNvPr id="6" name="Picture 5">
            <a:extLst>
              <a:ext uri="{FF2B5EF4-FFF2-40B4-BE49-F238E27FC236}">
                <a16:creationId xmlns:a16="http://schemas.microsoft.com/office/drawing/2014/main" id="{5F8A64B2-6861-E0F9-3D1B-3A04DBE21DCC}"/>
              </a:ext>
            </a:extLst>
          </p:cNvPr>
          <p:cNvPicPr>
            <a:picLocks noChangeAspect="1"/>
          </p:cNvPicPr>
          <p:nvPr/>
        </p:nvPicPr>
        <p:blipFill>
          <a:blip r:embed="rId2"/>
          <a:stretch>
            <a:fillRect/>
          </a:stretch>
        </p:blipFill>
        <p:spPr>
          <a:xfrm>
            <a:off x="82572" y="64500"/>
            <a:ext cx="12026856" cy="6704627"/>
          </a:xfrm>
          <a:prstGeom prst="rect">
            <a:avLst/>
          </a:prstGeom>
        </p:spPr>
      </p:pic>
    </p:spTree>
    <p:extLst>
      <p:ext uri="{BB962C8B-B14F-4D97-AF65-F5344CB8AC3E}">
        <p14:creationId xmlns:p14="http://schemas.microsoft.com/office/powerpoint/2010/main" val="41541216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80E670-63C0-B223-DA51-2F0AD9F044AC}"/>
              </a:ext>
            </a:extLst>
          </p:cNvPr>
          <p:cNvSpPr>
            <a:spLocks noGrp="1"/>
          </p:cNvSpPr>
          <p:nvPr>
            <p:ph type="title"/>
          </p:nvPr>
        </p:nvSpPr>
        <p:spPr/>
        <p:txBody>
          <a:bodyPr/>
          <a:lstStyle/>
          <a:p>
            <a:endParaRPr lang="en-AU" dirty="0"/>
          </a:p>
        </p:txBody>
      </p:sp>
      <p:sp>
        <p:nvSpPr>
          <p:cNvPr id="3" name="Text Placeholder 2">
            <a:extLst>
              <a:ext uri="{FF2B5EF4-FFF2-40B4-BE49-F238E27FC236}">
                <a16:creationId xmlns:a16="http://schemas.microsoft.com/office/drawing/2014/main" id="{74C46546-EC41-5C08-BC62-9F0F1FDD73B4}"/>
              </a:ext>
            </a:extLst>
          </p:cNvPr>
          <p:cNvSpPr>
            <a:spLocks noGrp="1"/>
          </p:cNvSpPr>
          <p:nvPr>
            <p:ph type="body" idx="1"/>
          </p:nvPr>
        </p:nvSpPr>
        <p:spPr/>
        <p:txBody>
          <a:bodyPr/>
          <a:lstStyle/>
          <a:p>
            <a:endParaRPr lang="en-AU"/>
          </a:p>
        </p:txBody>
      </p:sp>
      <p:sp>
        <p:nvSpPr>
          <p:cNvPr id="4" name="Text Placeholder 3">
            <a:extLst>
              <a:ext uri="{FF2B5EF4-FFF2-40B4-BE49-F238E27FC236}">
                <a16:creationId xmlns:a16="http://schemas.microsoft.com/office/drawing/2014/main" id="{76CB3FD0-5F70-0FD6-6125-73CAA32C3234}"/>
              </a:ext>
            </a:extLst>
          </p:cNvPr>
          <p:cNvSpPr>
            <a:spLocks noGrp="1"/>
          </p:cNvSpPr>
          <p:nvPr>
            <p:ph type="body" idx="2"/>
          </p:nvPr>
        </p:nvSpPr>
        <p:spPr/>
        <p:txBody>
          <a:bodyPr/>
          <a:lstStyle/>
          <a:p>
            <a:endParaRPr lang="en-AU"/>
          </a:p>
        </p:txBody>
      </p:sp>
      <p:pic>
        <p:nvPicPr>
          <p:cNvPr id="6" name="Picture 5">
            <a:extLst>
              <a:ext uri="{FF2B5EF4-FFF2-40B4-BE49-F238E27FC236}">
                <a16:creationId xmlns:a16="http://schemas.microsoft.com/office/drawing/2014/main" id="{6B78A979-8021-F85C-2AFF-41D3A1CCE333}"/>
              </a:ext>
            </a:extLst>
          </p:cNvPr>
          <p:cNvPicPr>
            <a:picLocks noChangeAspect="1"/>
          </p:cNvPicPr>
          <p:nvPr/>
        </p:nvPicPr>
        <p:blipFill>
          <a:blip r:embed="rId2"/>
          <a:stretch>
            <a:fillRect/>
          </a:stretch>
        </p:blipFill>
        <p:spPr>
          <a:xfrm>
            <a:off x="38679" y="0"/>
            <a:ext cx="12114639" cy="6858000"/>
          </a:xfrm>
          <a:prstGeom prst="rect">
            <a:avLst/>
          </a:prstGeom>
        </p:spPr>
      </p:pic>
    </p:spTree>
    <p:extLst>
      <p:ext uri="{BB962C8B-B14F-4D97-AF65-F5344CB8AC3E}">
        <p14:creationId xmlns:p14="http://schemas.microsoft.com/office/powerpoint/2010/main" val="88204041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F9006E-548D-1537-DD6E-7EF1126B1C58}"/>
              </a:ext>
            </a:extLst>
          </p:cNvPr>
          <p:cNvSpPr>
            <a:spLocks noGrp="1"/>
          </p:cNvSpPr>
          <p:nvPr>
            <p:ph type="title"/>
          </p:nvPr>
        </p:nvSpPr>
        <p:spPr/>
        <p:txBody>
          <a:bodyPr/>
          <a:lstStyle/>
          <a:p>
            <a:endParaRPr lang="en-AU"/>
          </a:p>
        </p:txBody>
      </p:sp>
      <p:sp>
        <p:nvSpPr>
          <p:cNvPr id="3" name="Text Placeholder 2">
            <a:extLst>
              <a:ext uri="{FF2B5EF4-FFF2-40B4-BE49-F238E27FC236}">
                <a16:creationId xmlns:a16="http://schemas.microsoft.com/office/drawing/2014/main" id="{E39C3AA3-C8AE-C298-8837-0E6F1FCDF028}"/>
              </a:ext>
            </a:extLst>
          </p:cNvPr>
          <p:cNvSpPr>
            <a:spLocks noGrp="1"/>
          </p:cNvSpPr>
          <p:nvPr>
            <p:ph type="body" idx="1"/>
          </p:nvPr>
        </p:nvSpPr>
        <p:spPr/>
        <p:txBody>
          <a:bodyPr/>
          <a:lstStyle/>
          <a:p>
            <a:endParaRPr lang="en-AU" dirty="0"/>
          </a:p>
        </p:txBody>
      </p:sp>
      <p:sp>
        <p:nvSpPr>
          <p:cNvPr id="4" name="Text Placeholder 3">
            <a:extLst>
              <a:ext uri="{FF2B5EF4-FFF2-40B4-BE49-F238E27FC236}">
                <a16:creationId xmlns:a16="http://schemas.microsoft.com/office/drawing/2014/main" id="{3134BA34-E596-2886-7F3A-DD85FF73C484}"/>
              </a:ext>
            </a:extLst>
          </p:cNvPr>
          <p:cNvSpPr>
            <a:spLocks noGrp="1"/>
          </p:cNvSpPr>
          <p:nvPr>
            <p:ph type="body" idx="2"/>
          </p:nvPr>
        </p:nvSpPr>
        <p:spPr/>
        <p:txBody>
          <a:bodyPr/>
          <a:lstStyle/>
          <a:p>
            <a:endParaRPr lang="en-AU"/>
          </a:p>
        </p:txBody>
      </p:sp>
      <p:pic>
        <p:nvPicPr>
          <p:cNvPr id="6" name="Picture 5">
            <a:extLst>
              <a:ext uri="{FF2B5EF4-FFF2-40B4-BE49-F238E27FC236}">
                <a16:creationId xmlns:a16="http://schemas.microsoft.com/office/drawing/2014/main" id="{E7914AB3-2A1F-8E19-53BF-17E28ED7797F}"/>
              </a:ext>
            </a:extLst>
          </p:cNvPr>
          <p:cNvPicPr>
            <a:picLocks noChangeAspect="1"/>
          </p:cNvPicPr>
          <p:nvPr/>
        </p:nvPicPr>
        <p:blipFill>
          <a:blip r:embed="rId2"/>
          <a:stretch>
            <a:fillRect/>
          </a:stretch>
        </p:blipFill>
        <p:spPr>
          <a:xfrm>
            <a:off x="177800" y="169456"/>
            <a:ext cx="11867366" cy="6536144"/>
          </a:xfrm>
          <a:prstGeom prst="rect">
            <a:avLst/>
          </a:prstGeom>
        </p:spPr>
      </p:pic>
    </p:spTree>
    <p:extLst>
      <p:ext uri="{BB962C8B-B14F-4D97-AF65-F5344CB8AC3E}">
        <p14:creationId xmlns:p14="http://schemas.microsoft.com/office/powerpoint/2010/main" val="421869442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C23A64-76D0-4183-82BA-C8CFA698814D}"/>
              </a:ext>
            </a:extLst>
          </p:cNvPr>
          <p:cNvSpPr>
            <a:spLocks noGrp="1"/>
          </p:cNvSpPr>
          <p:nvPr>
            <p:ph type="title"/>
          </p:nvPr>
        </p:nvSpPr>
        <p:spPr>
          <a:xfrm>
            <a:off x="1028700" y="1967266"/>
            <a:ext cx="2628900" cy="2547257"/>
          </a:xfrm>
          <a:noFill/>
        </p:spPr>
        <p:txBody>
          <a:bodyPr vert="horz" lIns="91440" tIns="45720" rIns="91440" bIns="45720" rtlCol="0" anchor="ctr">
            <a:normAutofit fontScale="90000"/>
          </a:bodyPr>
          <a:lstStyle/>
          <a:p>
            <a:pPr algn="ctr"/>
            <a:br>
              <a:rPr lang="en-US" sz="3300" b="1" kern="1200" dirty="0">
                <a:solidFill>
                  <a:srgbClr val="FFFFFF"/>
                </a:solidFill>
                <a:latin typeface="+mj-lt"/>
                <a:ea typeface="+mj-ea"/>
                <a:cs typeface="+mj-cs"/>
              </a:rPr>
            </a:br>
            <a:r>
              <a:rPr lang="en-US" sz="3300" b="1" kern="1200" dirty="0">
                <a:solidFill>
                  <a:srgbClr val="FFFFFF"/>
                </a:solidFill>
                <a:latin typeface="+mj-lt"/>
                <a:ea typeface="+mj-ea"/>
                <a:cs typeface="+mj-cs"/>
              </a:rPr>
              <a:t>Key to </a:t>
            </a:r>
            <a:r>
              <a:rPr lang="en-US" sz="3300" b="1" dirty="0">
                <a:solidFill>
                  <a:srgbClr val="FFFFFF"/>
                </a:solidFill>
              </a:rPr>
              <a:t>Successful</a:t>
            </a:r>
            <a:r>
              <a:rPr lang="en-US" sz="3300" b="1" kern="1200" dirty="0">
                <a:solidFill>
                  <a:srgbClr val="FFFFFF"/>
                </a:solidFill>
                <a:latin typeface="+mj-lt"/>
                <a:ea typeface="+mj-ea"/>
                <a:cs typeface="+mj-cs"/>
              </a:rPr>
              <a:t> Teams - </a:t>
            </a:r>
            <a:br>
              <a:rPr lang="en-US" sz="3300" b="1" kern="1200" dirty="0">
                <a:solidFill>
                  <a:srgbClr val="FFFFFF"/>
                </a:solidFill>
                <a:latin typeface="+mj-lt"/>
                <a:ea typeface="+mj-ea"/>
                <a:cs typeface="+mj-cs"/>
              </a:rPr>
            </a:br>
            <a:r>
              <a:rPr lang="en-US" sz="3300" b="1" kern="1200" dirty="0">
                <a:solidFill>
                  <a:srgbClr val="FFFFFF"/>
                </a:solidFill>
                <a:latin typeface="+mj-lt"/>
                <a:ea typeface="+mj-ea"/>
                <a:cs typeface="+mj-cs"/>
              </a:rPr>
              <a:t>Emotional Intelligence</a:t>
            </a:r>
            <a:br>
              <a:rPr lang="en-US" sz="3300" b="1" kern="1200" dirty="0">
                <a:solidFill>
                  <a:srgbClr val="FFFFFF"/>
                </a:solidFill>
                <a:latin typeface="+mj-lt"/>
                <a:ea typeface="+mj-ea"/>
                <a:cs typeface="+mj-cs"/>
              </a:rPr>
            </a:br>
            <a:endParaRPr lang="en-US" sz="3300" b="1" kern="1200" dirty="0">
              <a:solidFill>
                <a:srgbClr val="FFFFFF"/>
              </a:solidFill>
              <a:latin typeface="+mj-lt"/>
              <a:ea typeface="+mj-ea"/>
              <a:cs typeface="+mj-cs"/>
            </a:endParaRPr>
          </a:p>
        </p:txBody>
      </p:sp>
      <p:pic>
        <p:nvPicPr>
          <p:cNvPr id="20482" name="Picture 2" descr="The Results of Google&amp;#39;s Team-Effectiveness Research Will Make You Rethink  How You Build Teams | by Larry Kim | Mission.org | Medium">
            <a:extLst>
              <a:ext uri="{FF2B5EF4-FFF2-40B4-BE49-F238E27FC236}">
                <a16:creationId xmlns:a16="http://schemas.microsoft.com/office/drawing/2014/main" id="{F85E55F1-C7D1-493B-BD88-7DF5D16D176B}"/>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bwMode="auto">
          <a:xfrm>
            <a:off x="1254739" y="710503"/>
            <a:ext cx="9682521" cy="129100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3429845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50D4A6-203B-B4CE-8DE1-8B91B8FBBBEB}"/>
              </a:ext>
            </a:extLst>
          </p:cNvPr>
          <p:cNvSpPr>
            <a:spLocks noGrp="1"/>
          </p:cNvSpPr>
          <p:nvPr>
            <p:ph type="title"/>
          </p:nvPr>
        </p:nvSpPr>
        <p:spPr>
          <a:xfrm>
            <a:off x="1603331" y="281836"/>
            <a:ext cx="8718115" cy="908136"/>
          </a:xfrm>
        </p:spPr>
        <p:txBody>
          <a:bodyPr>
            <a:normAutofit fontScale="90000"/>
          </a:bodyPr>
          <a:lstStyle/>
          <a:p>
            <a:r>
              <a:rPr lang="en-US" dirty="0"/>
              <a:t>EQ is important and powerful. Agree?</a:t>
            </a:r>
            <a:endParaRPr lang="en-AU" dirty="0"/>
          </a:p>
        </p:txBody>
      </p:sp>
      <p:sp>
        <p:nvSpPr>
          <p:cNvPr id="3" name="Text Placeholder 2">
            <a:extLst>
              <a:ext uri="{FF2B5EF4-FFF2-40B4-BE49-F238E27FC236}">
                <a16:creationId xmlns:a16="http://schemas.microsoft.com/office/drawing/2014/main" id="{6872B4C1-9E92-7B7D-F9C1-1B2CDFF2A5F7}"/>
              </a:ext>
            </a:extLst>
          </p:cNvPr>
          <p:cNvSpPr>
            <a:spLocks noGrp="1"/>
          </p:cNvSpPr>
          <p:nvPr>
            <p:ph type="body" idx="1"/>
          </p:nvPr>
        </p:nvSpPr>
        <p:spPr>
          <a:xfrm>
            <a:off x="87682" y="1826731"/>
            <a:ext cx="4844420" cy="3058419"/>
          </a:xfrm>
        </p:spPr>
        <p:txBody>
          <a:bodyPr>
            <a:noAutofit/>
          </a:bodyPr>
          <a:lstStyle/>
          <a:p>
            <a:pPr marL="114300" indent="0">
              <a:buNone/>
            </a:pPr>
            <a:r>
              <a:rPr lang="en-US" sz="4000" dirty="0">
                <a:solidFill>
                  <a:srgbClr val="FF0000"/>
                </a:solidFill>
              </a:rPr>
              <a:t>‘I want </a:t>
            </a:r>
          </a:p>
          <a:p>
            <a:pPr marL="114300" indent="0">
              <a:buNone/>
            </a:pPr>
            <a:r>
              <a:rPr lang="en-US" sz="4000" dirty="0">
                <a:solidFill>
                  <a:srgbClr val="FF0000"/>
                </a:solidFill>
              </a:rPr>
              <a:t>$10 000 000 or I’ll kill the American’</a:t>
            </a:r>
          </a:p>
          <a:p>
            <a:pPr marL="114300" indent="0">
              <a:buNone/>
            </a:pPr>
            <a:endParaRPr lang="en-US" sz="4000" dirty="0">
              <a:solidFill>
                <a:srgbClr val="FF0000"/>
              </a:solidFill>
            </a:endParaRPr>
          </a:p>
          <a:p>
            <a:pPr marL="114300" indent="0">
              <a:buNone/>
            </a:pPr>
            <a:r>
              <a:rPr lang="en-US" sz="4000" dirty="0">
                <a:solidFill>
                  <a:srgbClr val="FF0000"/>
                </a:solidFill>
              </a:rPr>
              <a:t>How would you negotiate?</a:t>
            </a:r>
          </a:p>
        </p:txBody>
      </p:sp>
      <p:pic>
        <p:nvPicPr>
          <p:cNvPr id="7" name="Picture 6">
            <a:extLst>
              <a:ext uri="{FF2B5EF4-FFF2-40B4-BE49-F238E27FC236}">
                <a16:creationId xmlns:a16="http://schemas.microsoft.com/office/drawing/2014/main" id="{4EA49617-CD55-DA20-72EB-B13E41D3361E}"/>
              </a:ext>
            </a:extLst>
          </p:cNvPr>
          <p:cNvPicPr>
            <a:picLocks noChangeAspect="1"/>
          </p:cNvPicPr>
          <p:nvPr/>
        </p:nvPicPr>
        <p:blipFill>
          <a:blip r:embed="rId2"/>
          <a:stretch>
            <a:fillRect/>
          </a:stretch>
        </p:blipFill>
        <p:spPr>
          <a:xfrm>
            <a:off x="4932102" y="1189972"/>
            <a:ext cx="6937591" cy="5386192"/>
          </a:xfrm>
          <a:prstGeom prst="rect">
            <a:avLst/>
          </a:prstGeom>
        </p:spPr>
      </p:pic>
    </p:spTree>
    <p:extLst>
      <p:ext uri="{BB962C8B-B14F-4D97-AF65-F5344CB8AC3E}">
        <p14:creationId xmlns:p14="http://schemas.microsoft.com/office/powerpoint/2010/main" val="399079565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6872B4C1-9E92-7B7D-F9C1-1B2CDFF2A5F7}"/>
              </a:ext>
            </a:extLst>
          </p:cNvPr>
          <p:cNvSpPr>
            <a:spLocks noGrp="1"/>
          </p:cNvSpPr>
          <p:nvPr>
            <p:ph type="body" idx="1"/>
          </p:nvPr>
        </p:nvSpPr>
        <p:spPr>
          <a:xfrm>
            <a:off x="558800" y="343957"/>
            <a:ext cx="10930467" cy="799043"/>
          </a:xfrm>
        </p:spPr>
        <p:txBody>
          <a:bodyPr>
            <a:noAutofit/>
          </a:bodyPr>
          <a:lstStyle/>
          <a:p>
            <a:pPr marL="114300" indent="0">
              <a:buNone/>
            </a:pPr>
            <a:r>
              <a:rPr lang="en-US" sz="3000" dirty="0">
                <a:solidFill>
                  <a:srgbClr val="FF0000"/>
                </a:solidFill>
              </a:rPr>
              <a:t>Would you like to negotiate paying $12000 for a car worth $19000… What strategies would you use?</a:t>
            </a:r>
            <a:endParaRPr lang="en-AU" sz="3000" dirty="0">
              <a:solidFill>
                <a:srgbClr val="FF0000"/>
              </a:solidFill>
            </a:endParaRPr>
          </a:p>
        </p:txBody>
      </p:sp>
      <p:pic>
        <p:nvPicPr>
          <p:cNvPr id="5124" name="Picture 4" descr="African American Woman Buying Car In in 2022 | Car dealership, Car buying,  African american women">
            <a:extLst>
              <a:ext uri="{FF2B5EF4-FFF2-40B4-BE49-F238E27FC236}">
                <a16:creationId xmlns:a16="http://schemas.microsoft.com/office/drawing/2014/main" id="{2ADD39E4-FD4E-DC13-4DE4-733F4DEABCF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11898" y="2062344"/>
            <a:ext cx="6654839" cy="4430531"/>
          </a:xfrm>
          <a:prstGeom prst="rect">
            <a:avLst/>
          </a:prstGeom>
          <a:noFill/>
          <a:extLst>
            <a:ext uri="{909E8E84-426E-40DD-AFC4-6F175D3DCCD1}">
              <a14:hiddenFill xmlns:a14="http://schemas.microsoft.com/office/drawing/2010/main">
                <a:solidFill>
                  <a:srgbClr val="FFFFFF"/>
                </a:solidFill>
              </a14:hiddenFill>
            </a:ext>
          </a:extLst>
        </p:spPr>
      </p:pic>
      <p:sp>
        <p:nvSpPr>
          <p:cNvPr id="5" name="Title 4">
            <a:extLst>
              <a:ext uri="{FF2B5EF4-FFF2-40B4-BE49-F238E27FC236}">
                <a16:creationId xmlns:a16="http://schemas.microsoft.com/office/drawing/2014/main" id="{BC491ABA-A044-F1A1-9001-820718749636}"/>
              </a:ext>
            </a:extLst>
          </p:cNvPr>
          <p:cNvSpPr>
            <a:spLocks noGrp="1"/>
          </p:cNvSpPr>
          <p:nvPr>
            <p:ph type="title"/>
          </p:nvPr>
        </p:nvSpPr>
        <p:spPr/>
        <p:txBody>
          <a:bodyPr/>
          <a:lstStyle/>
          <a:p>
            <a:endParaRPr lang="en-AU" dirty="0"/>
          </a:p>
        </p:txBody>
      </p:sp>
    </p:spTree>
    <p:extLst>
      <p:ext uri="{BB962C8B-B14F-4D97-AF65-F5344CB8AC3E}">
        <p14:creationId xmlns:p14="http://schemas.microsoft.com/office/powerpoint/2010/main" val="198126681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descr="Chris Voss on Negotiation: A Radical New Approach - Roger Dooley">
            <a:extLst>
              <a:ext uri="{FF2B5EF4-FFF2-40B4-BE49-F238E27FC236}">
                <a16:creationId xmlns:a16="http://schemas.microsoft.com/office/drawing/2014/main" id="{DC1C10D6-79CB-4066-8CC3-C3064166C04F}"/>
              </a:ext>
            </a:extLst>
          </p:cNvPr>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r="16445" b="1"/>
          <a:stretch/>
        </p:blipFill>
        <p:spPr bwMode="auto">
          <a:xfrm>
            <a:off x="20" y="-152390"/>
            <a:ext cx="12191980" cy="6857990"/>
          </a:xfrm>
          <a:prstGeom prst="rect">
            <a:avLst/>
          </a:prstGeom>
          <a:noFill/>
          <a:extLst>
            <a:ext uri="{909E8E84-426E-40DD-AFC4-6F175D3DCCD1}">
              <a14:hiddenFill xmlns:a14="http://schemas.microsoft.com/office/drawing/2010/main">
                <a:solidFill>
                  <a:srgbClr val="FFFFFF"/>
                </a:solidFill>
              </a14:hiddenFill>
            </a:ext>
          </a:extLst>
        </p:spPr>
      </p:pic>
      <p:sp>
        <p:nvSpPr>
          <p:cNvPr id="4" name="Title 3">
            <a:extLst>
              <a:ext uri="{FF2B5EF4-FFF2-40B4-BE49-F238E27FC236}">
                <a16:creationId xmlns:a16="http://schemas.microsoft.com/office/drawing/2014/main" id="{899776E7-F74E-4B85-AAEA-3F785AD874A7}"/>
              </a:ext>
            </a:extLst>
          </p:cNvPr>
          <p:cNvSpPr>
            <a:spLocks noGrp="1"/>
          </p:cNvSpPr>
          <p:nvPr>
            <p:ph type="title"/>
          </p:nvPr>
        </p:nvSpPr>
        <p:spPr>
          <a:xfrm>
            <a:off x="471599" y="152400"/>
            <a:ext cx="4283281" cy="1600200"/>
          </a:xfrm>
        </p:spPr>
        <p:txBody>
          <a:bodyPr/>
          <a:lstStyle/>
          <a:p>
            <a:endParaRPr lang="en-AU" b="1" dirty="0">
              <a:solidFill>
                <a:schemeClr val="bg1"/>
              </a:solidFill>
            </a:endParaRPr>
          </a:p>
        </p:txBody>
      </p:sp>
    </p:spTree>
    <p:extLst>
      <p:ext uri="{BB962C8B-B14F-4D97-AF65-F5344CB8AC3E}">
        <p14:creationId xmlns:p14="http://schemas.microsoft.com/office/powerpoint/2010/main" val="69450177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descr="How to Use the Key to Tactical Empathy">
            <a:extLst>
              <a:ext uri="{FF2B5EF4-FFF2-40B4-BE49-F238E27FC236}">
                <a16:creationId xmlns:a16="http://schemas.microsoft.com/office/drawing/2014/main" id="{33DE3BF3-916C-41AF-AB88-194E13D1C058}"/>
              </a:ext>
            </a:extLst>
          </p:cNvPr>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l="871" r="1" b="1"/>
          <a:stretch/>
        </p:blipFill>
        <p:spPr bwMode="auto">
          <a:xfrm>
            <a:off x="3278976" y="1879664"/>
            <a:ext cx="9736163" cy="5475577"/>
          </a:xfrm>
          <a:prstGeom prst="rect">
            <a:avLst/>
          </a:prstGeom>
          <a:noFill/>
          <a:extLst>
            <a:ext uri="{909E8E84-426E-40DD-AFC4-6F175D3DCCD1}">
              <a14:hiddenFill xmlns:a14="http://schemas.microsoft.com/office/drawing/2010/main">
                <a:solidFill>
                  <a:srgbClr val="FFFFFF"/>
                </a:solidFill>
              </a14:hiddenFill>
            </a:ext>
          </a:extLst>
        </p:spPr>
      </p:pic>
      <p:sp>
        <p:nvSpPr>
          <p:cNvPr id="9" name="Title 1">
            <a:extLst>
              <a:ext uri="{FF2B5EF4-FFF2-40B4-BE49-F238E27FC236}">
                <a16:creationId xmlns:a16="http://schemas.microsoft.com/office/drawing/2014/main" id="{EF94C5FC-C802-4D29-862E-1940CDE6712B}"/>
              </a:ext>
            </a:extLst>
          </p:cNvPr>
          <p:cNvSpPr>
            <a:spLocks noGrp="1"/>
          </p:cNvSpPr>
          <p:nvPr>
            <p:ph type="title"/>
          </p:nvPr>
        </p:nvSpPr>
        <p:spPr>
          <a:xfrm>
            <a:off x="-106046" y="450938"/>
            <a:ext cx="12298045" cy="1104378"/>
          </a:xfrm>
        </p:spPr>
        <p:txBody>
          <a:bodyPr vert="horz" lIns="91440" tIns="45720" rIns="91440" bIns="45720" rtlCol="0" anchor="ctr">
            <a:normAutofit/>
          </a:bodyPr>
          <a:lstStyle/>
          <a:p>
            <a:pPr algn="ctr"/>
            <a:r>
              <a:rPr lang="en-US" sz="3600" b="1" dirty="0"/>
              <a:t>Negotiate from $10 000 000 to $0 and prisoner released by…</a:t>
            </a:r>
            <a:br>
              <a:rPr lang="en-US" sz="3600" b="1" dirty="0"/>
            </a:br>
            <a:endParaRPr lang="en-US" sz="3600" b="1" dirty="0"/>
          </a:p>
        </p:txBody>
      </p:sp>
      <p:sp>
        <p:nvSpPr>
          <p:cNvPr id="4" name="Title 1">
            <a:extLst>
              <a:ext uri="{FF2B5EF4-FFF2-40B4-BE49-F238E27FC236}">
                <a16:creationId xmlns:a16="http://schemas.microsoft.com/office/drawing/2014/main" id="{6A80E050-C4DB-ADD5-1335-FD32F80BA809}"/>
              </a:ext>
            </a:extLst>
          </p:cNvPr>
          <p:cNvSpPr txBox="1">
            <a:spLocks/>
          </p:cNvSpPr>
          <p:nvPr/>
        </p:nvSpPr>
        <p:spPr>
          <a:xfrm>
            <a:off x="676907" y="1582457"/>
            <a:ext cx="5204138" cy="2941529"/>
          </a:xfrm>
          <a:prstGeom prst="rect">
            <a:avLst/>
          </a:prstGeom>
          <a:noFill/>
          <a:ln>
            <a:noFill/>
          </a:ln>
        </p:spPr>
        <p:txBody>
          <a:bodyPr spcFirstLastPara="1" vert="horz" wrap="square" lIns="91440" tIns="45720" rIns="91440" bIns="45720" rtlCol="0" anchor="ctr" anchorCtr="0">
            <a:norm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3200"/>
              <a:buFont typeface="Calibri"/>
              <a:buNone/>
              <a:defRPr sz="3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algn="ctr"/>
            <a:r>
              <a:rPr lang="en-US" sz="3600" b="1" dirty="0"/>
              <a:t>Make the terrorist </a:t>
            </a:r>
            <a:r>
              <a:rPr lang="en-US" sz="3600" b="1" dirty="0">
                <a:solidFill>
                  <a:srgbClr val="FF0000"/>
                </a:solidFill>
              </a:rPr>
              <a:t>feel</a:t>
            </a:r>
            <a:r>
              <a:rPr lang="en-US" sz="3600" b="1" dirty="0"/>
              <a:t> heard.</a:t>
            </a:r>
            <a:br>
              <a:rPr lang="en-US" sz="3600" b="1" dirty="0"/>
            </a:br>
            <a:endParaRPr lang="en-US" sz="3600" b="1" dirty="0"/>
          </a:p>
        </p:txBody>
      </p:sp>
    </p:spTree>
    <p:extLst>
      <p:ext uri="{BB962C8B-B14F-4D97-AF65-F5344CB8AC3E}">
        <p14:creationId xmlns:p14="http://schemas.microsoft.com/office/powerpoint/2010/main" val="8918775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433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D687AC5F-22FF-57BB-F94D-7F644A880C4E}"/>
              </a:ext>
            </a:extLst>
          </p:cNvPr>
          <p:cNvSpPr txBox="1">
            <a:spLocks/>
          </p:cNvSpPr>
          <p:nvPr/>
        </p:nvSpPr>
        <p:spPr>
          <a:xfrm>
            <a:off x="540898" y="0"/>
            <a:ext cx="8730102" cy="1134533"/>
          </a:xfrm>
          <a:prstGeom prst="rect">
            <a:avLst/>
          </a:prstGeom>
          <a:noFill/>
          <a:ln>
            <a:noFill/>
          </a:ln>
        </p:spPr>
        <p:txBody>
          <a:bodyPr spcFirstLastPara="1" wrap="square" lIns="91425" tIns="45700" rIns="91425" bIns="45700" anchor="b" anchorCtr="0">
            <a:norm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3200"/>
              <a:buFont typeface="Calibri"/>
              <a:buNone/>
              <a:defRPr sz="3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r>
              <a:rPr lang="en-US" b="1" dirty="0" err="1"/>
              <a:t>Brene</a:t>
            </a:r>
            <a:r>
              <a:rPr lang="en-US" b="1" dirty="0"/>
              <a:t> Brown - ‘Empathy is the key to connection’</a:t>
            </a:r>
            <a:endParaRPr lang="en-AU" b="1" dirty="0"/>
          </a:p>
        </p:txBody>
      </p:sp>
      <p:sp>
        <p:nvSpPr>
          <p:cNvPr id="6" name="Title 1">
            <a:extLst>
              <a:ext uri="{FF2B5EF4-FFF2-40B4-BE49-F238E27FC236}">
                <a16:creationId xmlns:a16="http://schemas.microsoft.com/office/drawing/2014/main" id="{F8B5D05C-2968-41F8-AE99-320FBDB6C36D}"/>
              </a:ext>
            </a:extLst>
          </p:cNvPr>
          <p:cNvSpPr txBox="1">
            <a:spLocks/>
          </p:cNvSpPr>
          <p:nvPr/>
        </p:nvSpPr>
        <p:spPr>
          <a:xfrm>
            <a:off x="6002867" y="1270000"/>
            <a:ext cx="5486399" cy="2523066"/>
          </a:xfrm>
          <a:prstGeom prst="rect">
            <a:avLst/>
          </a:prstGeom>
          <a:noFill/>
          <a:ln>
            <a:noFill/>
          </a:ln>
        </p:spPr>
        <p:txBody>
          <a:bodyPr spcFirstLastPara="1" wrap="square" lIns="91425" tIns="45700" rIns="91425" bIns="45700" anchor="b" anchorCtr="0">
            <a:norm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3200"/>
              <a:buFont typeface="Calibri"/>
              <a:buNone/>
              <a:defRPr sz="3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r>
              <a:rPr lang="en-US" b="1" dirty="0"/>
              <a:t>Empathy involves active listening to what they are:</a:t>
            </a:r>
          </a:p>
          <a:p>
            <a:pPr marL="457200" indent="-457200">
              <a:buFontTx/>
              <a:buChar char="-"/>
            </a:pPr>
            <a:r>
              <a:rPr lang="en-US" b="1" dirty="0"/>
              <a:t>Saying (content)</a:t>
            </a:r>
          </a:p>
          <a:p>
            <a:pPr marL="457200" indent="-457200">
              <a:buFontTx/>
              <a:buChar char="-"/>
            </a:pPr>
            <a:r>
              <a:rPr lang="en-US" b="1" dirty="0"/>
              <a:t>Feeling (emotion)</a:t>
            </a:r>
          </a:p>
          <a:p>
            <a:pPr marL="457200" indent="-457200">
              <a:buFontTx/>
              <a:buChar char="-"/>
            </a:pPr>
            <a:r>
              <a:rPr lang="en-US" b="1" dirty="0"/>
              <a:t>And showing you care.</a:t>
            </a:r>
            <a:endParaRPr lang="en-AU" b="1" dirty="0"/>
          </a:p>
        </p:txBody>
      </p:sp>
      <p:sp>
        <p:nvSpPr>
          <p:cNvPr id="4" name="Title 3">
            <a:extLst>
              <a:ext uri="{FF2B5EF4-FFF2-40B4-BE49-F238E27FC236}">
                <a16:creationId xmlns:a16="http://schemas.microsoft.com/office/drawing/2014/main" id="{5ED0E631-6DD8-A675-C2BF-2952563DB302}"/>
              </a:ext>
            </a:extLst>
          </p:cNvPr>
          <p:cNvSpPr>
            <a:spLocks noGrp="1"/>
          </p:cNvSpPr>
          <p:nvPr>
            <p:ph type="title"/>
          </p:nvPr>
        </p:nvSpPr>
        <p:spPr/>
        <p:txBody>
          <a:bodyPr/>
          <a:lstStyle/>
          <a:p>
            <a:endParaRPr lang="en-AU"/>
          </a:p>
        </p:txBody>
      </p:sp>
      <p:sp>
        <p:nvSpPr>
          <p:cNvPr id="9" name="Title 1">
            <a:extLst>
              <a:ext uri="{FF2B5EF4-FFF2-40B4-BE49-F238E27FC236}">
                <a16:creationId xmlns:a16="http://schemas.microsoft.com/office/drawing/2014/main" id="{051BE285-7D45-5424-A8E6-45776BF649AE}"/>
              </a:ext>
            </a:extLst>
          </p:cNvPr>
          <p:cNvSpPr txBox="1">
            <a:spLocks/>
          </p:cNvSpPr>
          <p:nvPr/>
        </p:nvSpPr>
        <p:spPr>
          <a:xfrm>
            <a:off x="6002866" y="4097866"/>
            <a:ext cx="6189134" cy="2523066"/>
          </a:xfrm>
          <a:prstGeom prst="rect">
            <a:avLst/>
          </a:prstGeom>
          <a:noFill/>
          <a:ln>
            <a:noFill/>
          </a:ln>
        </p:spPr>
        <p:txBody>
          <a:bodyPr spcFirstLastPara="1" wrap="square" lIns="91425" tIns="45700" rIns="91425" bIns="45700" anchor="b" anchorCtr="0">
            <a:normAutofit fontScale="92500" lnSpcReduction="20000"/>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3200"/>
              <a:buFont typeface="Calibri"/>
              <a:buNone/>
              <a:defRPr sz="3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r>
              <a:rPr lang="en-US" b="1" dirty="0"/>
              <a:t>You</a:t>
            </a:r>
          </a:p>
          <a:p>
            <a:r>
              <a:rPr lang="en-US" b="1" dirty="0"/>
              <a:t>‘So what you are saying is…’</a:t>
            </a:r>
          </a:p>
          <a:p>
            <a:r>
              <a:rPr lang="en-US" b="1" dirty="0"/>
              <a:t>‘You must be feeling…’</a:t>
            </a:r>
          </a:p>
          <a:p>
            <a:r>
              <a:rPr lang="en-US" b="1" dirty="0"/>
              <a:t>‘Man that is really tough…’</a:t>
            </a:r>
          </a:p>
          <a:p>
            <a:endParaRPr lang="en-US" b="1" dirty="0"/>
          </a:p>
          <a:p>
            <a:r>
              <a:rPr lang="en-US" b="1" dirty="0"/>
              <a:t>Them</a:t>
            </a:r>
          </a:p>
          <a:p>
            <a:r>
              <a:rPr lang="en-US" b="1" dirty="0"/>
              <a:t>‘Yes that’s right …connection’</a:t>
            </a:r>
            <a:endParaRPr lang="en-AU" b="1" dirty="0"/>
          </a:p>
        </p:txBody>
      </p:sp>
      <p:sp>
        <p:nvSpPr>
          <p:cNvPr id="7" name="Text Placeholder 6">
            <a:extLst>
              <a:ext uri="{FF2B5EF4-FFF2-40B4-BE49-F238E27FC236}">
                <a16:creationId xmlns:a16="http://schemas.microsoft.com/office/drawing/2014/main" id="{F590AA56-9E63-5C31-1EB7-D4FD488B05E0}"/>
              </a:ext>
            </a:extLst>
          </p:cNvPr>
          <p:cNvSpPr>
            <a:spLocks noGrp="1"/>
          </p:cNvSpPr>
          <p:nvPr>
            <p:ph type="body" idx="1"/>
          </p:nvPr>
        </p:nvSpPr>
        <p:spPr>
          <a:xfrm>
            <a:off x="5183188" y="987425"/>
            <a:ext cx="7008812" cy="3110441"/>
          </a:xfrm>
        </p:spPr>
        <p:txBody>
          <a:bodyPr/>
          <a:lstStyle/>
          <a:p>
            <a:endParaRPr lang="en-US" dirty="0"/>
          </a:p>
          <a:p>
            <a:endParaRPr lang="en-AU" dirty="0"/>
          </a:p>
        </p:txBody>
      </p:sp>
      <p:pic>
        <p:nvPicPr>
          <p:cNvPr id="12" name="Picture 2" descr="Brene Brown Interviewed by Oprah - Daring Greatly">
            <a:extLst>
              <a:ext uri="{FF2B5EF4-FFF2-40B4-BE49-F238E27FC236}">
                <a16:creationId xmlns:a16="http://schemas.microsoft.com/office/drawing/2014/main" id="{032E5489-4982-E6ED-DC2B-587DF228FE5A}"/>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9356" r="20441" b="-1"/>
          <a:stretch/>
        </p:blipFill>
        <p:spPr bwMode="auto">
          <a:xfrm>
            <a:off x="0" y="1897070"/>
            <a:ext cx="5084270" cy="4960930"/>
          </a:xfrm>
          <a:custGeom>
            <a:avLst/>
            <a:gdLst/>
            <a:ahLst/>
            <a:cxnLst/>
            <a:rect l="l" t="t" r="r" b="b"/>
            <a:pathLst>
              <a:path w="7028495" h="6858000">
                <a:moveTo>
                  <a:pt x="0" y="0"/>
                </a:moveTo>
                <a:lnTo>
                  <a:pt x="6915668" y="0"/>
                </a:lnTo>
                <a:lnTo>
                  <a:pt x="6952411" y="219663"/>
                </a:lnTo>
                <a:cubicBezTo>
                  <a:pt x="7002551" y="569921"/>
                  <a:pt x="7028495" y="927986"/>
                  <a:pt x="7028495" y="1292112"/>
                </a:cubicBezTo>
                <a:cubicBezTo>
                  <a:pt x="7028495" y="3343346"/>
                  <a:pt x="6205186" y="5202289"/>
                  <a:pt x="4870994" y="6556512"/>
                </a:cubicBezTo>
                <a:lnTo>
                  <a:pt x="4556185" y="6858000"/>
                </a:lnTo>
                <a:lnTo>
                  <a:pt x="0" y="6858000"/>
                </a:lnTo>
                <a:close/>
              </a:path>
            </a:pathLst>
          </a:custGeom>
          <a:noFill/>
          <a:ln>
            <a:no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113296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F4CCF5-639F-E4FA-B3A9-2ADC28BBD058}"/>
              </a:ext>
            </a:extLst>
          </p:cNvPr>
          <p:cNvSpPr>
            <a:spLocks noGrp="1"/>
          </p:cNvSpPr>
          <p:nvPr>
            <p:ph type="title"/>
          </p:nvPr>
        </p:nvSpPr>
        <p:spPr/>
        <p:txBody>
          <a:bodyPr/>
          <a:lstStyle/>
          <a:p>
            <a:endParaRPr lang="en-AU"/>
          </a:p>
        </p:txBody>
      </p:sp>
      <p:sp>
        <p:nvSpPr>
          <p:cNvPr id="3" name="Text Placeholder 2">
            <a:extLst>
              <a:ext uri="{FF2B5EF4-FFF2-40B4-BE49-F238E27FC236}">
                <a16:creationId xmlns:a16="http://schemas.microsoft.com/office/drawing/2014/main" id="{CC06DB3E-1038-CCB8-0147-FD8875F14255}"/>
              </a:ext>
            </a:extLst>
          </p:cNvPr>
          <p:cNvSpPr>
            <a:spLocks noGrp="1"/>
          </p:cNvSpPr>
          <p:nvPr>
            <p:ph type="body" idx="1"/>
          </p:nvPr>
        </p:nvSpPr>
        <p:spPr/>
        <p:txBody>
          <a:bodyPr/>
          <a:lstStyle/>
          <a:p>
            <a:endParaRPr lang="en-AU" dirty="0"/>
          </a:p>
        </p:txBody>
      </p:sp>
      <p:sp>
        <p:nvSpPr>
          <p:cNvPr id="4" name="Text Placeholder 3">
            <a:extLst>
              <a:ext uri="{FF2B5EF4-FFF2-40B4-BE49-F238E27FC236}">
                <a16:creationId xmlns:a16="http://schemas.microsoft.com/office/drawing/2014/main" id="{34A88220-9BA4-BA49-F676-B97C6F6F8197}"/>
              </a:ext>
            </a:extLst>
          </p:cNvPr>
          <p:cNvSpPr>
            <a:spLocks noGrp="1"/>
          </p:cNvSpPr>
          <p:nvPr>
            <p:ph type="body" idx="2"/>
          </p:nvPr>
        </p:nvSpPr>
        <p:spPr/>
        <p:txBody>
          <a:bodyPr/>
          <a:lstStyle/>
          <a:p>
            <a:endParaRPr lang="en-AU"/>
          </a:p>
        </p:txBody>
      </p:sp>
      <p:pic>
        <p:nvPicPr>
          <p:cNvPr id="7170" name="Picture 2" descr="Zack Bordeaux on Twitter: &quot;Chris Voss used to be a hostage negotiator. He  used skills like tactical empathy to save lives. . . . #motivation  #motivationalquotes #motivational #motivationmonday #motivationalquote  #MotivationalSpeaker #motivationalmonday ...">
            <a:extLst>
              <a:ext uri="{FF2B5EF4-FFF2-40B4-BE49-F238E27FC236}">
                <a16:creationId xmlns:a16="http://schemas.microsoft.com/office/drawing/2014/main" id="{29DE0FB9-DF65-C18C-2264-9E0B66195F6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64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7405930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descr="Ο χρήστης سارة عبدالله الرميخاني στο Twitter: &quot;The difference between  Sympathy and Empathy.. The difference between how poor u r and sorry about  your feelings AND We are on this together don't">
            <a:extLst>
              <a:ext uri="{FF2B5EF4-FFF2-40B4-BE49-F238E27FC236}">
                <a16:creationId xmlns:a16="http://schemas.microsoft.com/office/drawing/2014/main" id="{4FF196D3-FA4C-A66A-7750-748691F1053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25210" y="377194"/>
            <a:ext cx="10140355" cy="67536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8501688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DE725F-9945-4857-B10C-C6A517AA5FA6}"/>
              </a:ext>
            </a:extLst>
          </p:cNvPr>
          <p:cNvSpPr>
            <a:spLocks noGrp="1"/>
          </p:cNvSpPr>
          <p:nvPr>
            <p:ph type="title"/>
          </p:nvPr>
        </p:nvSpPr>
        <p:spPr>
          <a:xfrm>
            <a:off x="487680" y="90652"/>
            <a:ext cx="10380617" cy="1170289"/>
          </a:xfrm>
        </p:spPr>
        <p:txBody>
          <a:bodyPr>
            <a:normAutofit fontScale="90000"/>
          </a:bodyPr>
          <a:lstStyle/>
          <a:p>
            <a:pPr algn="ctr"/>
            <a:r>
              <a:rPr lang="en-US" b="1" dirty="0"/>
              <a:t>Connection and negotiation using empathy </a:t>
            </a:r>
            <a:br>
              <a:rPr lang="en-US" b="1" dirty="0"/>
            </a:br>
            <a:r>
              <a:rPr lang="en-US" b="1" dirty="0"/>
              <a:t>uses which Fundamental EQ Skills?</a:t>
            </a:r>
            <a:endParaRPr lang="en-AU" b="1" dirty="0"/>
          </a:p>
        </p:txBody>
      </p:sp>
      <p:sp>
        <p:nvSpPr>
          <p:cNvPr id="3" name="Text Placeholder 2">
            <a:extLst>
              <a:ext uri="{FF2B5EF4-FFF2-40B4-BE49-F238E27FC236}">
                <a16:creationId xmlns:a16="http://schemas.microsoft.com/office/drawing/2014/main" id="{E3CEF585-C3B2-4BAF-98F5-7D725B0B3333}"/>
              </a:ext>
            </a:extLst>
          </p:cNvPr>
          <p:cNvSpPr>
            <a:spLocks noGrp="1"/>
          </p:cNvSpPr>
          <p:nvPr>
            <p:ph type="body" idx="1"/>
          </p:nvPr>
        </p:nvSpPr>
        <p:spPr>
          <a:xfrm>
            <a:off x="-4986545" y="1825625"/>
            <a:ext cx="11006345" cy="3427228"/>
          </a:xfrm>
        </p:spPr>
        <p:txBody>
          <a:bodyPr/>
          <a:lstStyle/>
          <a:p>
            <a:endParaRPr lang="en-AU" dirty="0"/>
          </a:p>
        </p:txBody>
      </p:sp>
      <p:sp>
        <p:nvSpPr>
          <p:cNvPr id="4" name="Text Placeholder 3">
            <a:extLst>
              <a:ext uri="{FF2B5EF4-FFF2-40B4-BE49-F238E27FC236}">
                <a16:creationId xmlns:a16="http://schemas.microsoft.com/office/drawing/2014/main" id="{70C61BE7-B327-4F53-9C4D-E77541DA66F9}"/>
              </a:ext>
            </a:extLst>
          </p:cNvPr>
          <p:cNvSpPr>
            <a:spLocks noGrp="1"/>
          </p:cNvSpPr>
          <p:nvPr>
            <p:ph type="body" idx="2"/>
          </p:nvPr>
        </p:nvSpPr>
        <p:spPr>
          <a:xfrm>
            <a:off x="6678453" y="5945474"/>
            <a:ext cx="4983583" cy="515156"/>
          </a:xfrm>
        </p:spPr>
        <p:txBody>
          <a:bodyPr>
            <a:normAutofit fontScale="77500" lnSpcReduction="20000"/>
          </a:bodyPr>
          <a:lstStyle/>
          <a:p>
            <a:pPr marL="114300" indent="0">
              <a:buNone/>
            </a:pPr>
            <a:r>
              <a:rPr lang="en-US" dirty="0"/>
              <a:t>Professor Marc Bracket (YALE University)</a:t>
            </a:r>
            <a:endParaRPr lang="en-AU" dirty="0"/>
          </a:p>
        </p:txBody>
      </p:sp>
      <p:pic>
        <p:nvPicPr>
          <p:cNvPr id="11268" name="Picture 4" descr="RULER: An Acronym for Social Emotional Learning + TpT Sale – Teacher In  Exile">
            <a:extLst>
              <a:ext uri="{FF2B5EF4-FFF2-40B4-BE49-F238E27FC236}">
                <a16:creationId xmlns:a16="http://schemas.microsoft.com/office/drawing/2014/main" id="{15134960-C0BA-4226-A385-E948A1C353B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87330" y="1468245"/>
            <a:ext cx="4026218" cy="5199689"/>
          </a:xfrm>
          <a:prstGeom prst="rect">
            <a:avLst/>
          </a:prstGeom>
          <a:noFill/>
          <a:extLst>
            <a:ext uri="{909E8E84-426E-40DD-AFC4-6F175D3DCCD1}">
              <a14:hiddenFill xmlns:a14="http://schemas.microsoft.com/office/drawing/2010/main">
                <a:solidFill>
                  <a:srgbClr val="FFFFFF"/>
                </a:solidFill>
              </a14:hiddenFill>
            </a:ext>
          </a:extLst>
        </p:spPr>
      </p:pic>
      <p:pic>
        <p:nvPicPr>
          <p:cNvPr id="11270" name="Picture 6" descr="13 Best RULER ideas | emotional intelligence, emotions, child study center">
            <a:extLst>
              <a:ext uri="{FF2B5EF4-FFF2-40B4-BE49-F238E27FC236}">
                <a16:creationId xmlns:a16="http://schemas.microsoft.com/office/drawing/2014/main" id="{49CA577A-D65F-42BB-B1B9-3901B88C344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50850" y="1468245"/>
            <a:ext cx="4477229" cy="44772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0484945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DE725F-9945-4857-B10C-C6A517AA5FA6}"/>
              </a:ext>
            </a:extLst>
          </p:cNvPr>
          <p:cNvSpPr>
            <a:spLocks noGrp="1"/>
          </p:cNvSpPr>
          <p:nvPr>
            <p:ph type="title"/>
          </p:nvPr>
        </p:nvSpPr>
        <p:spPr>
          <a:xfrm>
            <a:off x="650518" y="616745"/>
            <a:ext cx="10380617" cy="1170289"/>
          </a:xfrm>
        </p:spPr>
        <p:txBody>
          <a:bodyPr>
            <a:normAutofit fontScale="90000"/>
          </a:bodyPr>
          <a:lstStyle/>
          <a:p>
            <a:pPr algn="ctr"/>
            <a:r>
              <a:rPr lang="en-US" b="1" dirty="0"/>
              <a:t>To understand and label emotions you need to know the difference between emotions… </a:t>
            </a:r>
            <a:br>
              <a:rPr lang="en-US" b="1" dirty="0"/>
            </a:br>
            <a:r>
              <a:rPr lang="en-US" b="1" dirty="0"/>
              <a:t>Do you?</a:t>
            </a:r>
            <a:endParaRPr lang="en-AU" b="1" dirty="0"/>
          </a:p>
        </p:txBody>
      </p:sp>
      <p:sp>
        <p:nvSpPr>
          <p:cNvPr id="6" name="Text Placeholder 5">
            <a:extLst>
              <a:ext uri="{FF2B5EF4-FFF2-40B4-BE49-F238E27FC236}">
                <a16:creationId xmlns:a16="http://schemas.microsoft.com/office/drawing/2014/main" id="{9F83A06E-0850-749A-168D-223EE95AC4AA}"/>
              </a:ext>
            </a:extLst>
          </p:cNvPr>
          <p:cNvSpPr>
            <a:spLocks noGrp="1"/>
          </p:cNvSpPr>
          <p:nvPr>
            <p:ph type="body" idx="2"/>
          </p:nvPr>
        </p:nvSpPr>
        <p:spPr>
          <a:xfrm>
            <a:off x="926927" y="2542784"/>
            <a:ext cx="10820936" cy="3527089"/>
          </a:xfrm>
        </p:spPr>
        <p:txBody>
          <a:bodyPr>
            <a:normAutofit fontScale="92500"/>
          </a:bodyPr>
          <a:lstStyle/>
          <a:p>
            <a:pPr marL="114300" indent="0">
              <a:buNone/>
            </a:pPr>
            <a:r>
              <a:rPr lang="en-US" sz="3500" dirty="0"/>
              <a:t>Anxiety – how you feel when you perceive there is a threat.</a:t>
            </a:r>
          </a:p>
          <a:p>
            <a:pPr marL="114300" indent="0">
              <a:buNone/>
            </a:pPr>
            <a:endParaRPr lang="en-US" sz="3500" dirty="0"/>
          </a:p>
          <a:p>
            <a:pPr marL="114300" indent="0">
              <a:buNone/>
            </a:pPr>
            <a:r>
              <a:rPr lang="en-US" sz="3500" b="1" dirty="0"/>
              <a:t>Finish these sentences…</a:t>
            </a:r>
          </a:p>
          <a:p>
            <a:pPr marL="114300" indent="0">
              <a:buNone/>
            </a:pPr>
            <a:r>
              <a:rPr lang="en-US" sz="3500" dirty="0"/>
              <a:t>Anger – how you feel when…</a:t>
            </a:r>
          </a:p>
          <a:p>
            <a:pPr marL="114300" indent="0">
              <a:buNone/>
            </a:pPr>
            <a:r>
              <a:rPr lang="en-US" sz="3500" dirty="0"/>
              <a:t>Frustration – how you feel when…</a:t>
            </a:r>
          </a:p>
          <a:p>
            <a:pPr marL="114300" indent="0">
              <a:buNone/>
            </a:pPr>
            <a:r>
              <a:rPr lang="en-US" sz="3500" dirty="0"/>
              <a:t>Sadness – how you feel when…</a:t>
            </a:r>
          </a:p>
          <a:p>
            <a:pPr marL="114300" indent="0">
              <a:buNone/>
            </a:pPr>
            <a:endParaRPr lang="en-AU" dirty="0"/>
          </a:p>
        </p:txBody>
      </p:sp>
    </p:spTree>
    <p:extLst>
      <p:ext uri="{BB962C8B-B14F-4D97-AF65-F5344CB8AC3E}">
        <p14:creationId xmlns:p14="http://schemas.microsoft.com/office/powerpoint/2010/main" val="405632535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DE725F-9945-4857-B10C-C6A517AA5FA6}"/>
              </a:ext>
            </a:extLst>
          </p:cNvPr>
          <p:cNvSpPr>
            <a:spLocks noGrp="1"/>
          </p:cNvSpPr>
          <p:nvPr>
            <p:ph type="title"/>
          </p:nvPr>
        </p:nvSpPr>
        <p:spPr>
          <a:xfrm>
            <a:off x="487680" y="90652"/>
            <a:ext cx="10380617" cy="1170289"/>
          </a:xfrm>
        </p:spPr>
        <p:txBody>
          <a:bodyPr>
            <a:normAutofit/>
          </a:bodyPr>
          <a:lstStyle/>
          <a:p>
            <a:pPr algn="ctr"/>
            <a:r>
              <a:rPr lang="en-US" b="1" dirty="0"/>
              <a:t>Emotion Vocabulary</a:t>
            </a:r>
            <a:endParaRPr lang="en-AU" b="1" dirty="0"/>
          </a:p>
        </p:txBody>
      </p:sp>
      <p:sp>
        <p:nvSpPr>
          <p:cNvPr id="6" name="Text Placeholder 5">
            <a:extLst>
              <a:ext uri="{FF2B5EF4-FFF2-40B4-BE49-F238E27FC236}">
                <a16:creationId xmlns:a16="http://schemas.microsoft.com/office/drawing/2014/main" id="{9F83A06E-0850-749A-168D-223EE95AC4AA}"/>
              </a:ext>
            </a:extLst>
          </p:cNvPr>
          <p:cNvSpPr>
            <a:spLocks noGrp="1"/>
          </p:cNvSpPr>
          <p:nvPr>
            <p:ph type="body" idx="2"/>
          </p:nvPr>
        </p:nvSpPr>
        <p:spPr>
          <a:xfrm>
            <a:off x="783770" y="1260941"/>
            <a:ext cx="11053325" cy="5277645"/>
          </a:xfrm>
        </p:spPr>
        <p:txBody>
          <a:bodyPr>
            <a:normAutofit fontScale="92500"/>
          </a:bodyPr>
          <a:lstStyle/>
          <a:p>
            <a:pPr marL="114300" indent="0">
              <a:buNone/>
            </a:pPr>
            <a:endParaRPr lang="en-US" sz="3500" dirty="0"/>
          </a:p>
          <a:p>
            <a:pPr marL="114300" indent="0">
              <a:buNone/>
            </a:pPr>
            <a:r>
              <a:rPr lang="en-US" sz="3500" b="1" dirty="0"/>
              <a:t>Anger</a:t>
            </a:r>
            <a:r>
              <a:rPr lang="en-US" sz="3500" dirty="0"/>
              <a:t> – how you feel when there is </a:t>
            </a:r>
            <a:r>
              <a:rPr lang="en-US" sz="3500" b="1" dirty="0"/>
              <a:t>injustice</a:t>
            </a:r>
            <a:r>
              <a:rPr lang="en-US" sz="3500" dirty="0"/>
              <a:t>.</a:t>
            </a:r>
          </a:p>
          <a:p>
            <a:pPr marL="114300" indent="0">
              <a:buNone/>
            </a:pPr>
            <a:r>
              <a:rPr lang="en-US" sz="3500" b="1" dirty="0"/>
              <a:t>Frustration</a:t>
            </a:r>
            <a:r>
              <a:rPr lang="en-US" sz="3500" dirty="0"/>
              <a:t> – how you feel when your </a:t>
            </a:r>
            <a:r>
              <a:rPr lang="en-US" sz="3500" b="1" dirty="0"/>
              <a:t>expectations are not met</a:t>
            </a:r>
          </a:p>
          <a:p>
            <a:pPr marL="114300" indent="0">
              <a:buNone/>
            </a:pPr>
            <a:r>
              <a:rPr lang="en-US" sz="3500" b="1" dirty="0"/>
              <a:t>Sadness</a:t>
            </a:r>
            <a:r>
              <a:rPr lang="en-US" sz="3500" dirty="0"/>
              <a:t> – how you feel when you </a:t>
            </a:r>
            <a:r>
              <a:rPr lang="en-US" sz="3500" b="1" dirty="0"/>
              <a:t>lose</a:t>
            </a:r>
            <a:r>
              <a:rPr lang="en-US" sz="3500" dirty="0"/>
              <a:t> something that matters</a:t>
            </a:r>
          </a:p>
          <a:p>
            <a:pPr marL="114300" indent="0">
              <a:buNone/>
            </a:pPr>
            <a:r>
              <a:rPr lang="en-US" sz="3500" dirty="0"/>
              <a:t>Anxious…</a:t>
            </a:r>
          </a:p>
          <a:p>
            <a:pPr marL="114300" indent="0">
              <a:buNone/>
            </a:pPr>
            <a:r>
              <a:rPr lang="en-US" sz="3500" dirty="0"/>
              <a:t>Guilt …</a:t>
            </a:r>
          </a:p>
          <a:p>
            <a:pPr marL="114300" indent="0">
              <a:buNone/>
            </a:pPr>
            <a:r>
              <a:rPr lang="en-US" sz="3500" dirty="0"/>
              <a:t>Shame …</a:t>
            </a:r>
          </a:p>
          <a:p>
            <a:pPr marL="114300" indent="0">
              <a:buNone/>
            </a:pPr>
            <a:r>
              <a:rPr lang="en-US" sz="3500" dirty="0"/>
              <a:t>Vulnerable…</a:t>
            </a:r>
          </a:p>
          <a:p>
            <a:pPr marL="114300" indent="0">
              <a:buNone/>
            </a:pPr>
            <a:endParaRPr lang="en-AU" dirty="0"/>
          </a:p>
        </p:txBody>
      </p:sp>
    </p:spTree>
    <p:extLst>
      <p:ext uri="{BB962C8B-B14F-4D97-AF65-F5344CB8AC3E}">
        <p14:creationId xmlns:p14="http://schemas.microsoft.com/office/powerpoint/2010/main" val="406810831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2" descr="Italy wins Euro 2020, beats England in penalty shootout - The Hindu">
            <a:extLst>
              <a:ext uri="{FF2B5EF4-FFF2-40B4-BE49-F238E27FC236}">
                <a16:creationId xmlns:a16="http://schemas.microsoft.com/office/drawing/2014/main" id="{B65055E9-411C-4CB5-8FB9-A79893600DDC}"/>
              </a:ext>
            </a:extLst>
          </p:cNvPr>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t="10000"/>
          <a:stretch/>
        </p:blipFill>
        <p:spPr bwMode="auto">
          <a:xfrm>
            <a:off x="21" y="0"/>
            <a:ext cx="12191979" cy="6857999"/>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F0164AE5-F2C1-4E5C-AC2E-3749ED75A09A}"/>
              </a:ext>
            </a:extLst>
          </p:cNvPr>
          <p:cNvSpPr>
            <a:spLocks noGrp="1"/>
          </p:cNvSpPr>
          <p:nvPr>
            <p:ph type="title"/>
          </p:nvPr>
        </p:nvSpPr>
        <p:spPr>
          <a:xfrm>
            <a:off x="2022167" y="0"/>
            <a:ext cx="8423238" cy="705227"/>
          </a:xfrm>
        </p:spPr>
        <p:txBody>
          <a:bodyPr vert="horz" lIns="91440" tIns="45720" rIns="91440" bIns="45720" rtlCol="0" anchor="b">
            <a:normAutofit/>
          </a:bodyPr>
          <a:lstStyle/>
          <a:p>
            <a:pPr algn="ctr"/>
            <a:r>
              <a:rPr lang="en-US" dirty="0">
                <a:solidFill>
                  <a:srgbClr val="FFFF00"/>
                </a:solidFill>
              </a:rPr>
              <a:t>Key to Success in Sport - Emotional Intelligence </a:t>
            </a:r>
          </a:p>
        </p:txBody>
      </p:sp>
      <p:sp>
        <p:nvSpPr>
          <p:cNvPr id="24581" name="Text Placeholder 3">
            <a:extLst>
              <a:ext uri="{FF2B5EF4-FFF2-40B4-BE49-F238E27FC236}">
                <a16:creationId xmlns:a16="http://schemas.microsoft.com/office/drawing/2014/main" id="{3FD86415-A911-4897-A75D-476B0E639926}"/>
              </a:ext>
            </a:extLst>
          </p:cNvPr>
          <p:cNvSpPr>
            <a:spLocks noGrp="1"/>
          </p:cNvSpPr>
          <p:nvPr>
            <p:ph type="body" sz="half" idx="2"/>
          </p:nvPr>
        </p:nvSpPr>
        <p:spPr/>
        <p:txBody>
          <a:bodyPr/>
          <a:lstStyle/>
          <a:p>
            <a:endParaRPr lang="en-AU" dirty="0"/>
          </a:p>
        </p:txBody>
      </p:sp>
    </p:spTree>
    <p:extLst>
      <p:ext uri="{BB962C8B-B14F-4D97-AF65-F5344CB8AC3E}">
        <p14:creationId xmlns:p14="http://schemas.microsoft.com/office/powerpoint/2010/main" val="189518316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DE725F-9945-4857-B10C-C6A517AA5FA6}"/>
              </a:ext>
            </a:extLst>
          </p:cNvPr>
          <p:cNvSpPr>
            <a:spLocks noGrp="1"/>
          </p:cNvSpPr>
          <p:nvPr>
            <p:ph type="title"/>
          </p:nvPr>
        </p:nvSpPr>
        <p:spPr>
          <a:xfrm>
            <a:off x="487680" y="90652"/>
            <a:ext cx="10380617" cy="1170289"/>
          </a:xfrm>
        </p:spPr>
        <p:txBody>
          <a:bodyPr>
            <a:normAutofit/>
          </a:bodyPr>
          <a:lstStyle/>
          <a:p>
            <a:pPr algn="ctr"/>
            <a:r>
              <a:rPr lang="en-US" b="1" dirty="0"/>
              <a:t>Emotion Vocabulary</a:t>
            </a:r>
            <a:endParaRPr lang="en-AU" b="1" dirty="0"/>
          </a:p>
        </p:txBody>
      </p:sp>
      <p:sp>
        <p:nvSpPr>
          <p:cNvPr id="5" name="Text Placeholder 5">
            <a:extLst>
              <a:ext uri="{FF2B5EF4-FFF2-40B4-BE49-F238E27FC236}">
                <a16:creationId xmlns:a16="http://schemas.microsoft.com/office/drawing/2014/main" id="{2E134B8E-B630-C983-3158-1C13F8D21474}"/>
              </a:ext>
            </a:extLst>
          </p:cNvPr>
          <p:cNvSpPr txBox="1">
            <a:spLocks/>
          </p:cNvSpPr>
          <p:nvPr/>
        </p:nvSpPr>
        <p:spPr>
          <a:xfrm>
            <a:off x="836385" y="1600200"/>
            <a:ext cx="10988185" cy="5167148"/>
          </a:xfrm>
          <a:prstGeom prst="rect">
            <a:avLst/>
          </a:prstGeom>
          <a:noFill/>
          <a:ln>
            <a:noFill/>
          </a:ln>
        </p:spPr>
        <p:txBody>
          <a:bodyPr spcFirstLastPara="1" wrap="square" lIns="91425" tIns="45700" rIns="91425" bIns="45700" anchor="t" anchorCtr="0">
            <a:normAutofit/>
          </a:bodyPr>
          <a:lstStyle>
            <a:defPPr marR="0" lvl="0" algn="l" rtl="0">
              <a:lnSpc>
                <a:spcPct val="100000"/>
              </a:lnSpc>
              <a:spcBef>
                <a:spcPts val="0"/>
              </a:spcBef>
              <a:spcAft>
                <a:spcPts val="0"/>
              </a:spcAft>
            </a:defPPr>
            <a:lvl1pPr marL="457200" marR="0" lvl="0" indent="-342900" algn="l" rtl="0">
              <a:lnSpc>
                <a:spcPct val="90000"/>
              </a:lnSpc>
              <a:spcBef>
                <a:spcPts val="1000"/>
              </a:spcBef>
              <a:spcAft>
                <a:spcPts val="0"/>
              </a:spcAft>
              <a:buClr>
                <a:schemeClr val="dk1"/>
              </a:buClr>
              <a:buSzPts val="1800"/>
              <a:buFont typeface="Arial"/>
              <a:buChar char="•"/>
              <a:defRPr sz="2800" b="0" i="0" u="none" strike="noStrike" cap="none">
                <a:solidFill>
                  <a:schemeClr val="dk1"/>
                </a:solidFill>
                <a:latin typeface="Calibri"/>
                <a:ea typeface="Calibri"/>
                <a:cs typeface="Calibri"/>
                <a:sym typeface="Calibri"/>
              </a:defRPr>
            </a:lvl1pPr>
            <a:lvl2pPr marL="914400" marR="0" lvl="1" indent="-342900" algn="l" rtl="0">
              <a:lnSpc>
                <a:spcPct val="90000"/>
              </a:lnSpc>
              <a:spcBef>
                <a:spcPts val="500"/>
              </a:spcBef>
              <a:spcAft>
                <a:spcPts val="0"/>
              </a:spcAft>
              <a:buClr>
                <a:schemeClr val="dk1"/>
              </a:buClr>
              <a:buSzPts val="1800"/>
              <a:buFont typeface="Arial"/>
              <a:buChar char="•"/>
              <a:defRPr sz="2400" b="0" i="0" u="none" strike="noStrike" cap="none">
                <a:solidFill>
                  <a:schemeClr val="dk1"/>
                </a:solidFill>
                <a:latin typeface="Calibri"/>
                <a:ea typeface="Calibri"/>
                <a:cs typeface="Calibri"/>
                <a:sym typeface="Calibri"/>
              </a:defRPr>
            </a:lvl2pPr>
            <a:lvl3pPr marL="1371600" marR="0" lvl="2" indent="-342900" algn="l" rtl="0">
              <a:lnSpc>
                <a:spcPct val="90000"/>
              </a:lnSpc>
              <a:spcBef>
                <a:spcPts val="500"/>
              </a:spcBef>
              <a:spcAft>
                <a:spcPts val="0"/>
              </a:spcAft>
              <a:buClr>
                <a:schemeClr val="dk1"/>
              </a:buClr>
              <a:buSzPts val="18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pPr marL="114300" indent="0">
              <a:buFont typeface="Arial"/>
              <a:buNone/>
            </a:pPr>
            <a:r>
              <a:rPr lang="en-US" sz="3500" b="1" dirty="0"/>
              <a:t>Increasing students emotion vocab </a:t>
            </a:r>
            <a:r>
              <a:rPr lang="en-US" sz="3500" dirty="0"/>
              <a:t>empowers them to better:</a:t>
            </a:r>
          </a:p>
          <a:p>
            <a:pPr marL="114300" indent="0">
              <a:buFont typeface="Arial"/>
              <a:buNone/>
            </a:pPr>
            <a:endParaRPr lang="en-US" sz="3500" dirty="0"/>
          </a:p>
          <a:p>
            <a:r>
              <a:rPr lang="en-US" sz="3500" dirty="0"/>
              <a:t>Understand and express how they feel</a:t>
            </a:r>
          </a:p>
          <a:p>
            <a:r>
              <a:rPr lang="en-US" sz="3500" dirty="0"/>
              <a:t>Start to process their feelings</a:t>
            </a:r>
          </a:p>
          <a:p>
            <a:r>
              <a:rPr lang="en-US" sz="3500" dirty="0"/>
              <a:t>Connect with others</a:t>
            </a:r>
          </a:p>
          <a:p>
            <a:pPr marL="114300" indent="0">
              <a:buFont typeface="Arial"/>
              <a:buNone/>
            </a:pPr>
            <a:endParaRPr lang="en-US" dirty="0"/>
          </a:p>
          <a:p>
            <a:pPr marL="114300" indent="0">
              <a:buFont typeface="Arial"/>
              <a:buNone/>
            </a:pPr>
            <a:endParaRPr lang="en-AU" dirty="0"/>
          </a:p>
        </p:txBody>
      </p:sp>
    </p:spTree>
    <p:extLst>
      <p:ext uri="{BB962C8B-B14F-4D97-AF65-F5344CB8AC3E}">
        <p14:creationId xmlns:p14="http://schemas.microsoft.com/office/powerpoint/2010/main" val="314899141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BAD9FE-1975-4AAE-A33A-497980905EF1}"/>
              </a:ext>
            </a:extLst>
          </p:cNvPr>
          <p:cNvSpPr>
            <a:spLocks noGrp="1"/>
          </p:cNvSpPr>
          <p:nvPr>
            <p:ph type="title"/>
          </p:nvPr>
        </p:nvSpPr>
        <p:spPr>
          <a:xfrm>
            <a:off x="318052" y="603622"/>
            <a:ext cx="5068957" cy="1364326"/>
          </a:xfrm>
        </p:spPr>
        <p:txBody>
          <a:bodyPr vert="horz" lIns="91440" tIns="45720" rIns="91440" bIns="45720" rtlCol="0" anchor="ctr">
            <a:normAutofit fontScale="90000"/>
          </a:bodyPr>
          <a:lstStyle/>
          <a:p>
            <a:pPr algn="ctr">
              <a:spcBef>
                <a:spcPct val="0"/>
              </a:spcBef>
            </a:pPr>
            <a:r>
              <a:rPr lang="en-US" b="1" kern="1200" dirty="0">
                <a:solidFill>
                  <a:schemeClr val="tx1">
                    <a:lumMod val="85000"/>
                    <a:lumOff val="15000"/>
                  </a:schemeClr>
                </a:solidFill>
                <a:latin typeface="+mj-lt"/>
                <a:ea typeface="+mj-ea"/>
                <a:cs typeface="+mj-cs"/>
              </a:rPr>
              <a:t> </a:t>
            </a:r>
            <a:br>
              <a:rPr lang="en-US" b="1" kern="1200" dirty="0">
                <a:solidFill>
                  <a:schemeClr val="tx1">
                    <a:lumMod val="85000"/>
                    <a:lumOff val="15000"/>
                  </a:schemeClr>
                </a:solidFill>
                <a:latin typeface="+mj-lt"/>
                <a:ea typeface="+mj-ea"/>
                <a:cs typeface="+mj-cs"/>
              </a:rPr>
            </a:br>
            <a:r>
              <a:rPr lang="en-US" b="1" kern="1200" dirty="0">
                <a:solidFill>
                  <a:schemeClr val="tx1">
                    <a:lumMod val="85000"/>
                    <a:lumOff val="15000"/>
                  </a:schemeClr>
                </a:solidFill>
                <a:latin typeface="+mj-lt"/>
                <a:ea typeface="+mj-ea"/>
                <a:cs typeface="+mj-cs"/>
              </a:rPr>
              <a:t>Uncontrolled emotions stuff things up…</a:t>
            </a:r>
          </a:p>
        </p:txBody>
      </p:sp>
      <p:sp>
        <p:nvSpPr>
          <p:cNvPr id="3" name="Text Placeholder 2">
            <a:extLst>
              <a:ext uri="{FF2B5EF4-FFF2-40B4-BE49-F238E27FC236}">
                <a16:creationId xmlns:a16="http://schemas.microsoft.com/office/drawing/2014/main" id="{198BA0C8-5000-4A90-A433-96D521A695B2}"/>
              </a:ext>
            </a:extLst>
          </p:cNvPr>
          <p:cNvSpPr>
            <a:spLocks noGrp="1"/>
          </p:cNvSpPr>
          <p:nvPr>
            <p:ph type="body" idx="1"/>
          </p:nvPr>
        </p:nvSpPr>
        <p:spPr>
          <a:xfrm>
            <a:off x="-177800" y="2438400"/>
            <a:ext cx="6646333" cy="3815978"/>
          </a:xfrm>
        </p:spPr>
        <p:txBody>
          <a:bodyPr vert="horz" lIns="91440" tIns="45720" rIns="91440" bIns="45720" rtlCol="0">
            <a:normAutofit/>
          </a:bodyPr>
          <a:lstStyle/>
          <a:p>
            <a:pPr marL="228600" indent="0">
              <a:buNone/>
            </a:pPr>
            <a:r>
              <a:rPr lang="en-US" sz="3000" kern="1200" dirty="0">
                <a:solidFill>
                  <a:schemeClr val="tx1">
                    <a:lumMod val="85000"/>
                    <a:lumOff val="15000"/>
                  </a:schemeClr>
                </a:solidFill>
                <a:latin typeface="+mn-lt"/>
                <a:ea typeface="+mn-ea"/>
                <a:cs typeface="+mn-cs"/>
              </a:rPr>
              <a:t>So angry - messed up my friendship</a:t>
            </a:r>
          </a:p>
          <a:p>
            <a:pPr marL="228600" indent="0">
              <a:buNone/>
            </a:pPr>
            <a:r>
              <a:rPr lang="en-US" sz="3000" kern="1200" dirty="0">
                <a:solidFill>
                  <a:schemeClr val="tx1">
                    <a:lumMod val="85000"/>
                    <a:lumOff val="15000"/>
                  </a:schemeClr>
                </a:solidFill>
                <a:latin typeface="+mn-lt"/>
                <a:ea typeface="+mn-ea"/>
                <a:cs typeface="+mn-cs"/>
              </a:rPr>
              <a:t>So frustrated - Lost my job</a:t>
            </a:r>
          </a:p>
          <a:p>
            <a:pPr marL="228600" indent="0">
              <a:buNone/>
            </a:pPr>
            <a:r>
              <a:rPr lang="en-US" sz="3000" kern="1200" dirty="0">
                <a:solidFill>
                  <a:schemeClr val="tx1">
                    <a:lumMod val="85000"/>
                    <a:lumOff val="15000"/>
                  </a:schemeClr>
                </a:solidFill>
                <a:latin typeface="+mn-lt"/>
                <a:ea typeface="+mn-ea"/>
                <a:cs typeface="+mn-cs"/>
              </a:rPr>
              <a:t>So anxious - Failed my driving test</a:t>
            </a:r>
          </a:p>
          <a:p>
            <a:pPr marL="228600" indent="0">
              <a:buNone/>
            </a:pPr>
            <a:r>
              <a:rPr lang="en-US" sz="3000" kern="1200" dirty="0">
                <a:solidFill>
                  <a:schemeClr val="tx1">
                    <a:lumMod val="85000"/>
                    <a:lumOff val="15000"/>
                  </a:schemeClr>
                </a:solidFill>
                <a:latin typeface="+mn-lt"/>
                <a:ea typeface="+mn-ea"/>
                <a:cs typeface="+mn-cs"/>
              </a:rPr>
              <a:t>So rejected – dangerous distraction</a:t>
            </a:r>
          </a:p>
          <a:p>
            <a:pPr marL="228600" indent="0">
              <a:buNone/>
            </a:pPr>
            <a:r>
              <a:rPr lang="en-US" sz="3000" kern="1200" dirty="0">
                <a:solidFill>
                  <a:schemeClr val="tx1">
                    <a:lumMod val="85000"/>
                    <a:lumOff val="15000"/>
                  </a:schemeClr>
                </a:solidFill>
                <a:latin typeface="+mn-lt"/>
                <a:ea typeface="+mn-ea"/>
                <a:cs typeface="+mn-cs"/>
              </a:rPr>
              <a:t>So sad – alcohol, drugs</a:t>
            </a:r>
          </a:p>
          <a:p>
            <a:pPr marL="228600" indent="0">
              <a:buNone/>
            </a:pPr>
            <a:r>
              <a:rPr lang="en-US" sz="3000" kern="1200" dirty="0">
                <a:solidFill>
                  <a:schemeClr val="tx1">
                    <a:lumMod val="85000"/>
                    <a:lumOff val="15000"/>
                  </a:schemeClr>
                </a:solidFill>
                <a:latin typeface="+mn-lt"/>
                <a:ea typeface="+mn-ea"/>
                <a:cs typeface="+mn-cs"/>
              </a:rPr>
              <a:t>So stressed – messed up the exam</a:t>
            </a:r>
          </a:p>
        </p:txBody>
      </p:sp>
      <p:pic>
        <p:nvPicPr>
          <p:cNvPr id="5124" name="Picture 4" descr="anxiety disorder">
            <a:extLst>
              <a:ext uri="{FF2B5EF4-FFF2-40B4-BE49-F238E27FC236}">
                <a16:creationId xmlns:a16="http://schemas.microsoft.com/office/drawing/2014/main" id="{2738B7EB-3057-4038-83C3-A875138AC10E}"/>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8779" r="5515" b="-1"/>
          <a:stretch/>
        </p:blipFill>
        <p:spPr bwMode="auto">
          <a:xfrm>
            <a:off x="6300110" y="-2"/>
            <a:ext cx="6489823" cy="3429002"/>
          </a:xfrm>
          <a:custGeom>
            <a:avLst/>
            <a:gdLst/>
            <a:ahLst/>
            <a:cxnLst/>
            <a:rect l="l" t="t" r="r" b="b"/>
            <a:pathLst>
              <a:path w="6489823" h="3421047">
                <a:moveTo>
                  <a:pt x="383239" y="0"/>
                </a:moveTo>
                <a:lnTo>
                  <a:pt x="6489823" y="0"/>
                </a:lnTo>
                <a:lnTo>
                  <a:pt x="6489823" y="3421047"/>
                </a:lnTo>
                <a:lnTo>
                  <a:pt x="0" y="3421047"/>
                </a:lnTo>
                <a:lnTo>
                  <a:pt x="10162" y="3368785"/>
                </a:lnTo>
                <a:cubicBezTo>
                  <a:pt x="15448" y="3346584"/>
                  <a:pt x="22094" y="3323293"/>
                  <a:pt x="30699" y="3298569"/>
                </a:cubicBezTo>
                <a:cubicBezTo>
                  <a:pt x="41150" y="3275988"/>
                  <a:pt x="42443" y="3246652"/>
                  <a:pt x="33589" y="3233050"/>
                </a:cubicBezTo>
                <a:cubicBezTo>
                  <a:pt x="32065" y="3230708"/>
                  <a:pt x="30291" y="3228932"/>
                  <a:pt x="28325" y="3227777"/>
                </a:cubicBezTo>
                <a:cubicBezTo>
                  <a:pt x="30678" y="3188484"/>
                  <a:pt x="72205" y="3103624"/>
                  <a:pt x="73382" y="3050568"/>
                </a:cubicBezTo>
                <a:cubicBezTo>
                  <a:pt x="69165" y="3022639"/>
                  <a:pt x="68605" y="2960322"/>
                  <a:pt x="84953" y="2920501"/>
                </a:cubicBezTo>
                <a:cubicBezTo>
                  <a:pt x="69327" y="2932298"/>
                  <a:pt x="121103" y="2664904"/>
                  <a:pt x="109217" y="2657859"/>
                </a:cubicBezTo>
                <a:cubicBezTo>
                  <a:pt x="110075" y="2597031"/>
                  <a:pt x="138136" y="2522558"/>
                  <a:pt x="139777" y="2464312"/>
                </a:cubicBezTo>
                <a:cubicBezTo>
                  <a:pt x="141801" y="2450201"/>
                  <a:pt x="199861" y="2246813"/>
                  <a:pt x="198683" y="2236608"/>
                </a:cubicBezTo>
                <a:lnTo>
                  <a:pt x="283684" y="1924542"/>
                </a:lnTo>
                <a:cubicBezTo>
                  <a:pt x="313071" y="1811100"/>
                  <a:pt x="307196" y="1868801"/>
                  <a:pt x="336583" y="1755359"/>
                </a:cubicBezTo>
                <a:cubicBezTo>
                  <a:pt x="383246" y="1573239"/>
                  <a:pt x="363875" y="1577802"/>
                  <a:pt x="409119" y="1401207"/>
                </a:cubicBezTo>
                <a:cubicBezTo>
                  <a:pt x="428998" y="1329345"/>
                  <a:pt x="403240" y="1279669"/>
                  <a:pt x="421957" y="1175450"/>
                </a:cubicBezTo>
                <a:cubicBezTo>
                  <a:pt x="442602" y="1107577"/>
                  <a:pt x="340683" y="794854"/>
                  <a:pt x="369233" y="688836"/>
                </a:cubicBezTo>
                <a:cubicBezTo>
                  <a:pt x="378440" y="610640"/>
                  <a:pt x="331945" y="587322"/>
                  <a:pt x="346155" y="513896"/>
                </a:cubicBezTo>
                <a:cubicBezTo>
                  <a:pt x="351974" y="496939"/>
                  <a:pt x="362179" y="406394"/>
                  <a:pt x="344911" y="393010"/>
                </a:cubicBezTo>
                <a:cubicBezTo>
                  <a:pt x="389436" y="301493"/>
                  <a:pt x="356186" y="264408"/>
                  <a:pt x="369960" y="232042"/>
                </a:cubicBezTo>
                <a:cubicBezTo>
                  <a:pt x="394611" y="153791"/>
                  <a:pt x="372056" y="165633"/>
                  <a:pt x="392742" y="72037"/>
                </a:cubicBezTo>
                <a:cubicBezTo>
                  <a:pt x="398537" y="53819"/>
                  <a:pt x="397997" y="38693"/>
                  <a:pt x="394525" y="25405"/>
                </a:cubicBezTo>
                <a:close/>
              </a:path>
            </a:pathLst>
          </a:custGeom>
          <a:noFill/>
          <a:extLst>
            <a:ext uri="{909E8E84-426E-40DD-AFC4-6F175D3DCCD1}">
              <a14:hiddenFill xmlns:a14="http://schemas.microsoft.com/office/drawing/2010/main">
                <a:solidFill>
                  <a:srgbClr val="FFFFFF"/>
                </a:solidFill>
              </a14:hiddenFill>
            </a:ext>
          </a:extLst>
        </p:spPr>
      </p:pic>
      <p:pic>
        <p:nvPicPr>
          <p:cNvPr id="5126" name="Picture 6" descr="Myths about anxiety">
            <a:extLst>
              <a:ext uri="{FF2B5EF4-FFF2-40B4-BE49-F238E27FC236}">
                <a16:creationId xmlns:a16="http://schemas.microsoft.com/office/drawing/2014/main" id="{4EB447D0-2682-485D-B5FA-B998F2260537}"/>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880" r="-3" b="2679"/>
          <a:stretch/>
        </p:blipFill>
        <p:spPr bwMode="auto">
          <a:xfrm>
            <a:off x="6017353" y="3429000"/>
            <a:ext cx="6772580" cy="3429000"/>
          </a:xfrm>
          <a:custGeom>
            <a:avLst/>
            <a:gdLst/>
            <a:ahLst/>
            <a:cxnLst/>
            <a:rect l="l" t="t" r="r" b="b"/>
            <a:pathLst>
              <a:path w="6772580" h="3429000">
                <a:moveTo>
                  <a:pt x="271594" y="0"/>
                </a:moveTo>
                <a:lnTo>
                  <a:pt x="6772580" y="0"/>
                </a:lnTo>
                <a:lnTo>
                  <a:pt x="6772580" y="3429000"/>
                </a:lnTo>
                <a:lnTo>
                  <a:pt x="8976" y="3429000"/>
                </a:lnTo>
                <a:lnTo>
                  <a:pt x="7894" y="3419403"/>
                </a:lnTo>
                <a:cubicBezTo>
                  <a:pt x="2772" y="3402540"/>
                  <a:pt x="-7409" y="3393117"/>
                  <a:pt x="8790" y="3369074"/>
                </a:cubicBezTo>
                <a:cubicBezTo>
                  <a:pt x="18674" y="3308209"/>
                  <a:pt x="52540" y="3147708"/>
                  <a:pt x="69466" y="3074368"/>
                </a:cubicBezTo>
                <a:cubicBezTo>
                  <a:pt x="86170" y="2985158"/>
                  <a:pt x="141939" y="2988106"/>
                  <a:pt x="138108" y="2937087"/>
                </a:cubicBezTo>
                <a:lnTo>
                  <a:pt x="159153" y="2788751"/>
                </a:lnTo>
                <a:cubicBezTo>
                  <a:pt x="164508" y="2771521"/>
                  <a:pt x="169861" y="2754291"/>
                  <a:pt x="175215" y="2737061"/>
                </a:cubicBezTo>
                <a:lnTo>
                  <a:pt x="178713" y="2662493"/>
                </a:lnTo>
                <a:cubicBezTo>
                  <a:pt x="182744" y="2662176"/>
                  <a:pt x="175495" y="2610710"/>
                  <a:pt x="177952" y="2608178"/>
                </a:cubicBezTo>
                <a:lnTo>
                  <a:pt x="200637" y="2557490"/>
                </a:lnTo>
                <a:lnTo>
                  <a:pt x="210272" y="2500823"/>
                </a:lnTo>
                <a:cubicBezTo>
                  <a:pt x="210821" y="2477149"/>
                  <a:pt x="233533" y="2498323"/>
                  <a:pt x="235189" y="2456370"/>
                </a:cubicBezTo>
                <a:cubicBezTo>
                  <a:pt x="241238" y="2390087"/>
                  <a:pt x="270663" y="2342381"/>
                  <a:pt x="270108" y="2307778"/>
                </a:cubicBezTo>
                <a:cubicBezTo>
                  <a:pt x="279775" y="2252634"/>
                  <a:pt x="274008" y="2281735"/>
                  <a:pt x="270232" y="2227103"/>
                </a:cubicBezTo>
                <a:cubicBezTo>
                  <a:pt x="277898" y="2187203"/>
                  <a:pt x="273018" y="2179895"/>
                  <a:pt x="278972" y="2138456"/>
                </a:cubicBezTo>
                <a:cubicBezTo>
                  <a:pt x="286874" y="2113373"/>
                  <a:pt x="293454" y="2098825"/>
                  <a:pt x="284204" y="2092747"/>
                </a:cubicBezTo>
                <a:cubicBezTo>
                  <a:pt x="285267" y="2080110"/>
                  <a:pt x="308510" y="2021121"/>
                  <a:pt x="306856" y="2003128"/>
                </a:cubicBezTo>
                <a:lnTo>
                  <a:pt x="296216" y="1944367"/>
                </a:lnTo>
                <a:lnTo>
                  <a:pt x="316030" y="1836128"/>
                </a:lnTo>
                <a:cubicBezTo>
                  <a:pt x="300726" y="1810623"/>
                  <a:pt x="342411" y="1768654"/>
                  <a:pt x="329496" y="1735241"/>
                </a:cubicBezTo>
                <a:cubicBezTo>
                  <a:pt x="331336" y="1711720"/>
                  <a:pt x="339485" y="1722162"/>
                  <a:pt x="343347" y="1679383"/>
                </a:cubicBezTo>
                <a:cubicBezTo>
                  <a:pt x="349669" y="1616089"/>
                  <a:pt x="356013" y="1614119"/>
                  <a:pt x="360800" y="1554542"/>
                </a:cubicBezTo>
                <a:cubicBezTo>
                  <a:pt x="361799" y="1491472"/>
                  <a:pt x="380405" y="1496141"/>
                  <a:pt x="377978" y="1470595"/>
                </a:cubicBezTo>
                <a:cubicBezTo>
                  <a:pt x="371480" y="1445071"/>
                  <a:pt x="407310" y="1366942"/>
                  <a:pt x="396801" y="1354553"/>
                </a:cubicBezTo>
                <a:cubicBezTo>
                  <a:pt x="387984" y="1324635"/>
                  <a:pt x="389939" y="1306198"/>
                  <a:pt x="378799" y="1292983"/>
                </a:cubicBezTo>
                <a:cubicBezTo>
                  <a:pt x="368230" y="1254082"/>
                  <a:pt x="380918" y="1242866"/>
                  <a:pt x="362697" y="1241293"/>
                </a:cubicBezTo>
                <a:lnTo>
                  <a:pt x="339388" y="1147085"/>
                </a:lnTo>
                <a:cubicBezTo>
                  <a:pt x="350485" y="1118433"/>
                  <a:pt x="353159" y="1072754"/>
                  <a:pt x="339952" y="1071934"/>
                </a:cubicBezTo>
                <a:cubicBezTo>
                  <a:pt x="327895" y="1004911"/>
                  <a:pt x="358371" y="924985"/>
                  <a:pt x="347188" y="889800"/>
                </a:cubicBezTo>
                <a:cubicBezTo>
                  <a:pt x="334220" y="804597"/>
                  <a:pt x="342717" y="786582"/>
                  <a:pt x="338803" y="749936"/>
                </a:cubicBezTo>
                <a:cubicBezTo>
                  <a:pt x="334890" y="713292"/>
                  <a:pt x="337271" y="707557"/>
                  <a:pt x="323706" y="669931"/>
                </a:cubicBezTo>
                <a:lnTo>
                  <a:pt x="313326" y="559992"/>
                </a:lnTo>
                <a:cubicBezTo>
                  <a:pt x="314747" y="543769"/>
                  <a:pt x="268004" y="450294"/>
                  <a:pt x="272650" y="451529"/>
                </a:cubicBezTo>
                <a:lnTo>
                  <a:pt x="256593" y="392499"/>
                </a:lnTo>
                <a:cubicBezTo>
                  <a:pt x="276778" y="343341"/>
                  <a:pt x="246535" y="361906"/>
                  <a:pt x="249583" y="321981"/>
                </a:cubicBezTo>
                <a:cubicBezTo>
                  <a:pt x="256450" y="297359"/>
                  <a:pt x="256557" y="284789"/>
                  <a:pt x="245172" y="280016"/>
                </a:cubicBezTo>
                <a:cubicBezTo>
                  <a:pt x="279102" y="164139"/>
                  <a:pt x="241674" y="235649"/>
                  <a:pt x="249784" y="152538"/>
                </a:cubicBezTo>
                <a:cubicBezTo>
                  <a:pt x="254846" y="115053"/>
                  <a:pt x="258144" y="77317"/>
                  <a:pt x="264479" y="36591"/>
                </a:cubicBezTo>
                <a:close/>
              </a:path>
            </a:pathLst>
          </a:custGeom>
          <a:noFill/>
          <a:extLst>
            <a:ext uri="{909E8E84-426E-40DD-AFC4-6F175D3DCCD1}">
              <a14:hiddenFill xmlns:a14="http://schemas.microsoft.com/office/drawing/2010/main">
                <a:solidFill>
                  <a:srgbClr val="FFFFFF"/>
                </a:solidFill>
              </a14:hiddenFill>
            </a:ext>
          </a:extLst>
        </p:spPr>
      </p:pic>
      <p:sp>
        <p:nvSpPr>
          <p:cNvPr id="6" name="Title 1">
            <a:extLst>
              <a:ext uri="{FF2B5EF4-FFF2-40B4-BE49-F238E27FC236}">
                <a16:creationId xmlns:a16="http://schemas.microsoft.com/office/drawing/2014/main" id="{6764B9BE-0DDA-723C-72E4-BF384C7C9708}"/>
              </a:ext>
            </a:extLst>
          </p:cNvPr>
          <p:cNvSpPr txBox="1">
            <a:spLocks/>
          </p:cNvSpPr>
          <p:nvPr/>
        </p:nvSpPr>
        <p:spPr>
          <a:xfrm>
            <a:off x="479160" y="5360504"/>
            <a:ext cx="5068957" cy="1364326"/>
          </a:xfrm>
          <a:prstGeom prst="rect">
            <a:avLst/>
          </a:prstGeom>
          <a:noFill/>
          <a:ln>
            <a:noFill/>
          </a:ln>
        </p:spPr>
        <p:txBody>
          <a:bodyPr spcFirstLastPara="1" vert="horz" wrap="square" lIns="91440" tIns="45720" rIns="91440" bIns="45720" rtlCol="0" anchor="ctr" anchorCtr="0">
            <a:normAutofit fontScale="97500"/>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18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algn="ctr">
              <a:spcBef>
                <a:spcPct val="0"/>
              </a:spcBef>
            </a:pPr>
            <a:r>
              <a:rPr lang="en-US" b="1" kern="1200" dirty="0">
                <a:solidFill>
                  <a:schemeClr val="tx1">
                    <a:lumMod val="85000"/>
                    <a:lumOff val="15000"/>
                  </a:schemeClr>
                </a:solidFill>
                <a:latin typeface="+mj-lt"/>
                <a:ea typeface="+mj-ea"/>
                <a:cs typeface="+mj-cs"/>
              </a:rPr>
              <a:t> </a:t>
            </a:r>
            <a:br>
              <a:rPr lang="en-US" b="1" kern="1200" dirty="0">
                <a:solidFill>
                  <a:schemeClr val="tx1">
                    <a:lumMod val="85000"/>
                    <a:lumOff val="15000"/>
                  </a:schemeClr>
                </a:solidFill>
                <a:latin typeface="+mj-lt"/>
                <a:ea typeface="+mj-ea"/>
                <a:cs typeface="+mj-cs"/>
              </a:rPr>
            </a:br>
            <a:r>
              <a:rPr lang="en-US" b="1" kern="1200" dirty="0">
                <a:solidFill>
                  <a:schemeClr val="tx1">
                    <a:lumMod val="85000"/>
                    <a:lumOff val="15000"/>
                  </a:schemeClr>
                </a:solidFill>
                <a:latin typeface="+mj-lt"/>
                <a:ea typeface="+mj-ea"/>
                <a:cs typeface="+mj-cs"/>
              </a:rPr>
              <a:t>Agree?</a:t>
            </a:r>
          </a:p>
        </p:txBody>
      </p:sp>
    </p:spTree>
    <p:extLst>
      <p:ext uri="{BB962C8B-B14F-4D97-AF65-F5344CB8AC3E}">
        <p14:creationId xmlns:p14="http://schemas.microsoft.com/office/powerpoint/2010/main" val="187263708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84" name="Picture 12" descr="How to Conquer the Fear of Rejection | Psychology Today">
            <a:extLst>
              <a:ext uri="{FF2B5EF4-FFF2-40B4-BE49-F238E27FC236}">
                <a16:creationId xmlns:a16="http://schemas.microsoft.com/office/drawing/2014/main" id="{2155DF4D-B26A-49DA-B6D9-7948E9CE0096}"/>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2290" b="1"/>
          <a:stretch/>
        </p:blipFill>
        <p:spPr bwMode="auto">
          <a:xfrm>
            <a:off x="3136389" y="10"/>
            <a:ext cx="4979304" cy="3401558"/>
          </a:xfrm>
          <a:custGeom>
            <a:avLst/>
            <a:gdLst/>
            <a:ahLst/>
            <a:cxnLst/>
            <a:rect l="l" t="t" r="r" b="b"/>
            <a:pathLst>
              <a:path w="4979304" h="3364992">
                <a:moveTo>
                  <a:pt x="0" y="0"/>
                </a:moveTo>
                <a:lnTo>
                  <a:pt x="4211250" y="0"/>
                </a:lnTo>
                <a:lnTo>
                  <a:pt x="4309461" y="192282"/>
                </a:lnTo>
                <a:cubicBezTo>
                  <a:pt x="4697535" y="1033269"/>
                  <a:pt x="4937593" y="2032690"/>
                  <a:pt x="4974907" y="3110424"/>
                </a:cubicBezTo>
                <a:lnTo>
                  <a:pt x="4979304" y="3364992"/>
                </a:lnTo>
                <a:lnTo>
                  <a:pt x="800592" y="3364992"/>
                </a:lnTo>
                <a:lnTo>
                  <a:pt x="797493" y="3185579"/>
                </a:lnTo>
                <a:cubicBezTo>
                  <a:pt x="756786" y="2009870"/>
                  <a:pt x="474799" y="927359"/>
                  <a:pt x="22579" y="42066"/>
                </a:cubicBezTo>
                <a:close/>
              </a:path>
            </a:pathLst>
          </a:custGeom>
          <a:noFill/>
          <a:extLst>
            <a:ext uri="{909E8E84-426E-40DD-AFC4-6F175D3DCCD1}">
              <a14:hiddenFill xmlns:a14="http://schemas.microsoft.com/office/drawing/2010/main">
                <a:solidFill>
                  <a:srgbClr val="FFFFFF"/>
                </a:solidFill>
              </a14:hiddenFill>
            </a:ext>
          </a:extLst>
        </p:spPr>
      </p:pic>
      <p:pic>
        <p:nvPicPr>
          <p:cNvPr id="3082" name="Picture 10" descr="Anxiety among millennials is on the rise">
            <a:extLst>
              <a:ext uri="{FF2B5EF4-FFF2-40B4-BE49-F238E27FC236}">
                <a16:creationId xmlns:a16="http://schemas.microsoft.com/office/drawing/2014/main" id="{853AD3F2-527F-49DF-9059-308574F7FB8A}"/>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r="2" b="1101"/>
          <a:stretch/>
        </p:blipFill>
        <p:spPr bwMode="auto">
          <a:xfrm>
            <a:off x="7381690" y="3456433"/>
            <a:ext cx="4810310" cy="3401568"/>
          </a:xfrm>
          <a:custGeom>
            <a:avLst/>
            <a:gdLst/>
            <a:ahLst/>
            <a:cxnLst/>
            <a:rect l="l" t="t" r="r" b="b"/>
            <a:pathLst>
              <a:path w="4810310" h="3401568">
                <a:moveTo>
                  <a:pt x="781270" y="0"/>
                </a:moveTo>
                <a:lnTo>
                  <a:pt x="4810310" y="0"/>
                </a:lnTo>
                <a:lnTo>
                  <a:pt x="4810310" y="3401568"/>
                </a:lnTo>
                <a:lnTo>
                  <a:pt x="0" y="3401568"/>
                </a:lnTo>
                <a:lnTo>
                  <a:pt x="1963" y="3397912"/>
                </a:lnTo>
                <a:cubicBezTo>
                  <a:pt x="454182" y="2512619"/>
                  <a:pt x="736170" y="1430108"/>
                  <a:pt x="776876" y="254399"/>
                </a:cubicBezTo>
                <a:close/>
              </a:path>
            </a:pathLst>
          </a:custGeom>
          <a:noFill/>
          <a:extLst>
            <a:ext uri="{909E8E84-426E-40DD-AFC4-6F175D3DCCD1}">
              <a14:hiddenFill xmlns:a14="http://schemas.microsoft.com/office/drawing/2010/main">
                <a:solidFill>
                  <a:srgbClr val="FFFFFF"/>
                </a:solidFill>
              </a14:hiddenFill>
            </a:ext>
          </a:extLst>
        </p:spPr>
      </p:pic>
      <p:pic>
        <p:nvPicPr>
          <p:cNvPr id="3076" name="Picture 4" descr="The Importance of Sadness | Paracelsus Recovery">
            <a:extLst>
              <a:ext uri="{FF2B5EF4-FFF2-40B4-BE49-F238E27FC236}">
                <a16:creationId xmlns:a16="http://schemas.microsoft.com/office/drawing/2014/main" id="{77FE1964-0C0F-4520-B943-EC0EFDCDA845}"/>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r="3643" b="1"/>
          <a:stretch/>
        </p:blipFill>
        <p:spPr bwMode="auto">
          <a:xfrm>
            <a:off x="3189428" y="3456432"/>
            <a:ext cx="4925479" cy="3401568"/>
          </a:xfrm>
          <a:custGeom>
            <a:avLst/>
            <a:gdLst/>
            <a:ahLst/>
            <a:cxnLst/>
            <a:rect l="l" t="t" r="r" b="b"/>
            <a:pathLst>
              <a:path w="4925479" h="3364992">
                <a:moveTo>
                  <a:pt x="749362" y="0"/>
                </a:moveTo>
                <a:lnTo>
                  <a:pt x="4925479" y="0"/>
                </a:lnTo>
                <a:lnTo>
                  <a:pt x="4921868" y="209033"/>
                </a:lnTo>
                <a:cubicBezTo>
                  <a:pt x="4884554" y="1286766"/>
                  <a:pt x="4644496" y="2286187"/>
                  <a:pt x="4256422" y="3127175"/>
                </a:cubicBezTo>
                <a:lnTo>
                  <a:pt x="4134952" y="3364992"/>
                </a:lnTo>
                <a:lnTo>
                  <a:pt x="0" y="3364992"/>
                </a:lnTo>
                <a:lnTo>
                  <a:pt x="79008" y="3202330"/>
                </a:lnTo>
                <a:cubicBezTo>
                  <a:pt x="467082" y="2361343"/>
                  <a:pt x="707140" y="1361922"/>
                  <a:pt x="744454" y="284189"/>
                </a:cubicBezTo>
                <a:close/>
              </a:path>
            </a:pathLst>
          </a:cu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5FC45643-397B-49C2-9064-7BE537E2D097}"/>
              </a:ext>
            </a:extLst>
          </p:cNvPr>
          <p:cNvSpPr>
            <a:spLocks noGrp="1"/>
          </p:cNvSpPr>
          <p:nvPr>
            <p:ph type="title"/>
          </p:nvPr>
        </p:nvSpPr>
        <p:spPr>
          <a:xfrm>
            <a:off x="452627" y="686766"/>
            <a:ext cx="3493187" cy="6427266"/>
          </a:xfrm>
        </p:spPr>
        <p:txBody>
          <a:bodyPr vert="horz" lIns="91440" tIns="45720" rIns="91440" bIns="45720" rtlCol="0">
            <a:normAutofit/>
          </a:bodyPr>
          <a:lstStyle/>
          <a:p>
            <a:pPr>
              <a:spcBef>
                <a:spcPct val="0"/>
              </a:spcBef>
            </a:pPr>
            <a:br>
              <a:rPr lang="en-US" sz="2800" kern="1200" dirty="0">
                <a:solidFill>
                  <a:srgbClr val="FF0000"/>
                </a:solidFill>
                <a:latin typeface="+mj-lt"/>
                <a:ea typeface="+mj-ea"/>
                <a:cs typeface="+mj-cs"/>
              </a:rPr>
            </a:br>
            <a:br>
              <a:rPr lang="en-US" sz="2800" kern="1200" dirty="0">
                <a:solidFill>
                  <a:srgbClr val="FF0000"/>
                </a:solidFill>
                <a:latin typeface="+mj-lt"/>
                <a:ea typeface="+mj-ea"/>
                <a:cs typeface="+mj-cs"/>
              </a:rPr>
            </a:br>
            <a:br>
              <a:rPr lang="en-US" sz="2800" kern="1200" dirty="0">
                <a:solidFill>
                  <a:srgbClr val="FF0000"/>
                </a:solidFill>
                <a:latin typeface="+mj-lt"/>
                <a:ea typeface="+mj-ea"/>
                <a:cs typeface="+mj-cs"/>
              </a:rPr>
            </a:br>
            <a:br>
              <a:rPr lang="en-US" sz="2800" kern="1200" dirty="0">
                <a:solidFill>
                  <a:srgbClr val="FF0000"/>
                </a:solidFill>
                <a:latin typeface="+mj-lt"/>
                <a:ea typeface="+mj-ea"/>
                <a:cs typeface="+mj-cs"/>
              </a:rPr>
            </a:br>
            <a:br>
              <a:rPr lang="en-US" sz="2800" kern="1200" dirty="0">
                <a:latin typeface="+mj-lt"/>
                <a:ea typeface="+mj-ea"/>
                <a:cs typeface="+mj-cs"/>
              </a:rPr>
            </a:br>
            <a:r>
              <a:rPr lang="en-US" sz="2800" kern="1200" dirty="0">
                <a:latin typeface="+mj-lt"/>
                <a:ea typeface="+mj-ea"/>
                <a:cs typeface="+mj-cs"/>
              </a:rPr>
              <a:t> </a:t>
            </a:r>
          </a:p>
        </p:txBody>
      </p:sp>
      <p:pic>
        <p:nvPicPr>
          <p:cNvPr id="3074" name="Picture 2" descr="Anger — the problem emotion">
            <a:extLst>
              <a:ext uri="{FF2B5EF4-FFF2-40B4-BE49-F238E27FC236}">
                <a16:creationId xmlns:a16="http://schemas.microsoft.com/office/drawing/2014/main" id="{A36E52CB-A332-4B19-BEB2-A2AF4791973D}"/>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1840" r="341" b="1"/>
          <a:stretch/>
        </p:blipFill>
        <p:spPr bwMode="auto">
          <a:xfrm>
            <a:off x="7404372" y="10"/>
            <a:ext cx="4787628" cy="3401558"/>
          </a:xfrm>
          <a:custGeom>
            <a:avLst/>
            <a:gdLst/>
            <a:ahLst/>
            <a:cxnLst/>
            <a:rect l="l" t="t" r="r" b="b"/>
            <a:pathLst>
              <a:path w="4787628" h="3401568">
                <a:moveTo>
                  <a:pt x="0" y="0"/>
                </a:moveTo>
                <a:lnTo>
                  <a:pt x="4787628" y="0"/>
                </a:lnTo>
                <a:lnTo>
                  <a:pt x="4787628" y="3401568"/>
                </a:lnTo>
                <a:lnTo>
                  <a:pt x="762748" y="3401568"/>
                </a:lnTo>
                <a:lnTo>
                  <a:pt x="751436" y="2963954"/>
                </a:lnTo>
                <a:cubicBezTo>
                  <a:pt x="698408" y="1942163"/>
                  <a:pt x="463174" y="995044"/>
                  <a:pt x="93264" y="192283"/>
                </a:cubicBezTo>
                <a:close/>
              </a:path>
            </a:pathLst>
          </a:custGeom>
          <a:noFill/>
          <a:extLst>
            <a:ext uri="{909E8E84-426E-40DD-AFC4-6F175D3DCCD1}">
              <a14:hiddenFill xmlns:a14="http://schemas.microsoft.com/office/drawing/2010/main">
                <a:solidFill>
                  <a:srgbClr val="FFFFFF"/>
                </a:solidFill>
              </a14:hiddenFill>
            </a:ext>
          </a:extLst>
        </p:spPr>
      </p:pic>
      <p:sp>
        <p:nvSpPr>
          <p:cNvPr id="4" name="AutoShape 6" descr="Anxiety vs. Stress | Understood - For learning and thinking differences">
            <a:extLst>
              <a:ext uri="{FF2B5EF4-FFF2-40B4-BE49-F238E27FC236}">
                <a16:creationId xmlns:a16="http://schemas.microsoft.com/office/drawing/2014/main" id="{27E2B122-834D-42E8-BBDB-5550F900B370}"/>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AU"/>
          </a:p>
        </p:txBody>
      </p:sp>
      <p:sp>
        <p:nvSpPr>
          <p:cNvPr id="5" name="AutoShape 8" descr="Anxiety vs. Stress | Understood - For learning and thinking differences">
            <a:extLst>
              <a:ext uri="{FF2B5EF4-FFF2-40B4-BE49-F238E27FC236}">
                <a16:creationId xmlns:a16="http://schemas.microsoft.com/office/drawing/2014/main" id="{62A5A4DE-AD66-442C-8C47-8466BCE4D210}"/>
              </a:ext>
            </a:extLst>
          </p:cNvPr>
          <p:cNvSpPr>
            <a:spLocks noChangeAspect="1" noChangeArrowheads="1"/>
          </p:cNvSpPr>
          <p:nvPr/>
        </p:nvSpPr>
        <p:spPr bwMode="auto">
          <a:xfrm>
            <a:off x="6096000" y="34290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AU"/>
          </a:p>
        </p:txBody>
      </p:sp>
      <p:sp>
        <p:nvSpPr>
          <p:cNvPr id="3" name="Text Placeholder 2">
            <a:extLst>
              <a:ext uri="{FF2B5EF4-FFF2-40B4-BE49-F238E27FC236}">
                <a16:creationId xmlns:a16="http://schemas.microsoft.com/office/drawing/2014/main" id="{31D71031-389B-4494-81AB-EFC7D67CB70F}"/>
              </a:ext>
            </a:extLst>
          </p:cNvPr>
          <p:cNvSpPr>
            <a:spLocks noGrp="1"/>
          </p:cNvSpPr>
          <p:nvPr>
            <p:ph type="body" idx="1"/>
          </p:nvPr>
        </p:nvSpPr>
        <p:spPr>
          <a:xfrm>
            <a:off x="-723472" y="2420878"/>
            <a:ext cx="245421" cy="2646475"/>
          </a:xfrm>
        </p:spPr>
        <p:txBody>
          <a:bodyPr/>
          <a:lstStyle/>
          <a:p>
            <a:endParaRPr lang="en-AU" dirty="0"/>
          </a:p>
        </p:txBody>
      </p:sp>
      <p:sp>
        <p:nvSpPr>
          <p:cNvPr id="15" name="Title 1">
            <a:extLst>
              <a:ext uri="{FF2B5EF4-FFF2-40B4-BE49-F238E27FC236}">
                <a16:creationId xmlns:a16="http://schemas.microsoft.com/office/drawing/2014/main" id="{55C950FB-1AC3-14F6-9AE2-EC6B3B27CC60}"/>
              </a:ext>
            </a:extLst>
          </p:cNvPr>
          <p:cNvSpPr txBox="1">
            <a:spLocks/>
          </p:cNvSpPr>
          <p:nvPr/>
        </p:nvSpPr>
        <p:spPr>
          <a:xfrm>
            <a:off x="262518" y="631901"/>
            <a:ext cx="3683295" cy="646566"/>
          </a:xfrm>
          <a:prstGeom prst="rect">
            <a:avLst/>
          </a:prstGeom>
          <a:noFill/>
          <a:ln>
            <a:noFill/>
          </a:ln>
        </p:spPr>
        <p:txBody>
          <a:bodyPr spcFirstLastPara="1" vert="horz" wrap="square" lIns="91440" tIns="45720" rIns="91440" bIns="45720" rtlCol="0" anchor="ctr" anchorCtr="0">
            <a:normAutofit fontScale="75000" lnSpcReduction="20000"/>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18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a:spcBef>
                <a:spcPct val="0"/>
              </a:spcBef>
            </a:pPr>
            <a:endParaRPr lang="en-US" sz="3500" kern="1200" dirty="0">
              <a:solidFill>
                <a:srgbClr val="FF0000"/>
              </a:solidFill>
              <a:highlight>
                <a:srgbClr val="FFFF00"/>
              </a:highlight>
              <a:latin typeface="+mj-lt"/>
              <a:ea typeface="+mj-ea"/>
              <a:cs typeface="+mj-cs"/>
            </a:endParaRPr>
          </a:p>
          <a:p>
            <a:pPr>
              <a:spcBef>
                <a:spcPct val="0"/>
              </a:spcBef>
            </a:pPr>
            <a:r>
              <a:rPr lang="en-US" sz="3500" kern="1200" dirty="0">
                <a:solidFill>
                  <a:srgbClr val="FF0000"/>
                </a:solidFill>
                <a:highlight>
                  <a:srgbClr val="FFFF00"/>
                </a:highlight>
                <a:latin typeface="+mj-lt"/>
                <a:ea typeface="+mj-ea"/>
                <a:cs typeface="+mj-cs"/>
              </a:rPr>
              <a:t>0/20 for an essay</a:t>
            </a:r>
            <a:endParaRPr lang="en-US" sz="3500" kern="1200" dirty="0">
              <a:solidFill>
                <a:srgbClr val="FF0000"/>
              </a:solidFill>
              <a:latin typeface="+mj-lt"/>
              <a:ea typeface="+mj-ea"/>
              <a:cs typeface="+mj-cs"/>
            </a:endParaRPr>
          </a:p>
          <a:p>
            <a:pPr>
              <a:spcBef>
                <a:spcPct val="0"/>
              </a:spcBef>
            </a:pPr>
            <a:endParaRPr lang="en-US" sz="3500" kern="1200" dirty="0">
              <a:solidFill>
                <a:srgbClr val="FF0000"/>
              </a:solidFill>
              <a:latin typeface="+mj-lt"/>
              <a:ea typeface="+mj-ea"/>
              <a:cs typeface="+mj-cs"/>
            </a:endParaRPr>
          </a:p>
        </p:txBody>
      </p:sp>
      <p:sp>
        <p:nvSpPr>
          <p:cNvPr id="16" name="Title 1">
            <a:extLst>
              <a:ext uri="{FF2B5EF4-FFF2-40B4-BE49-F238E27FC236}">
                <a16:creationId xmlns:a16="http://schemas.microsoft.com/office/drawing/2014/main" id="{91E87024-16FA-235F-17A0-E72B2FDE5444}"/>
              </a:ext>
            </a:extLst>
          </p:cNvPr>
          <p:cNvSpPr txBox="1">
            <a:spLocks/>
          </p:cNvSpPr>
          <p:nvPr/>
        </p:nvSpPr>
        <p:spPr>
          <a:xfrm>
            <a:off x="177259" y="1840485"/>
            <a:ext cx="3683295" cy="4670382"/>
          </a:xfrm>
          <a:prstGeom prst="rect">
            <a:avLst/>
          </a:prstGeom>
          <a:noFill/>
          <a:ln>
            <a:noFill/>
          </a:ln>
        </p:spPr>
        <p:txBody>
          <a:bodyPr spcFirstLastPara="1" vert="horz" wrap="square" lIns="91440" tIns="45720" rIns="91440" bIns="45720" rtlCol="0" anchor="ctr" anchorCtr="0">
            <a:normAutofit fontScale="82500" lnSpcReduction="10000"/>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18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a:spcBef>
                <a:spcPct val="0"/>
              </a:spcBef>
            </a:pPr>
            <a:endParaRPr lang="en-US" sz="3500" kern="1200" dirty="0">
              <a:solidFill>
                <a:srgbClr val="FF0000"/>
              </a:solidFill>
              <a:highlight>
                <a:srgbClr val="FFFF00"/>
              </a:highlight>
              <a:latin typeface="+mj-lt"/>
              <a:ea typeface="+mj-ea"/>
              <a:cs typeface="+mj-cs"/>
            </a:endParaRPr>
          </a:p>
          <a:p>
            <a:pPr>
              <a:spcBef>
                <a:spcPct val="0"/>
              </a:spcBef>
            </a:pPr>
            <a:r>
              <a:rPr lang="en-US" sz="3500" kern="1200" dirty="0">
                <a:solidFill>
                  <a:srgbClr val="FF0000"/>
                </a:solidFill>
                <a:highlight>
                  <a:srgbClr val="FFFF00"/>
                </a:highlight>
                <a:latin typeface="+mj-lt"/>
                <a:ea typeface="+mj-ea"/>
                <a:cs typeface="+mj-cs"/>
              </a:rPr>
              <a:t>Name it to tame it</a:t>
            </a:r>
          </a:p>
          <a:p>
            <a:pPr>
              <a:spcBef>
                <a:spcPct val="0"/>
              </a:spcBef>
            </a:pPr>
            <a:endParaRPr lang="en-US" sz="3500" kern="1200" dirty="0">
              <a:solidFill>
                <a:srgbClr val="FF0000"/>
              </a:solidFill>
              <a:highlight>
                <a:srgbClr val="FFFF00"/>
              </a:highlight>
              <a:latin typeface="+mj-lt"/>
              <a:ea typeface="+mj-ea"/>
              <a:cs typeface="+mj-cs"/>
            </a:endParaRPr>
          </a:p>
          <a:p>
            <a:pPr>
              <a:spcBef>
                <a:spcPct val="0"/>
              </a:spcBef>
            </a:pPr>
            <a:r>
              <a:rPr lang="en-US" sz="3500" kern="1200" dirty="0">
                <a:solidFill>
                  <a:srgbClr val="FF0000"/>
                </a:solidFill>
                <a:highlight>
                  <a:srgbClr val="FFFF00"/>
                </a:highlight>
                <a:latin typeface="+mj-lt"/>
                <a:ea typeface="+mj-ea"/>
                <a:cs typeface="+mj-cs"/>
              </a:rPr>
              <a:t>Step 1 – understand the cause</a:t>
            </a:r>
          </a:p>
          <a:p>
            <a:pPr marL="457200" indent="-457200">
              <a:spcBef>
                <a:spcPct val="0"/>
              </a:spcBef>
              <a:buFontTx/>
              <a:buChar char="-"/>
            </a:pPr>
            <a:r>
              <a:rPr lang="en-US" sz="2700" kern="1200" dirty="0">
                <a:solidFill>
                  <a:srgbClr val="FF0000"/>
                </a:solidFill>
                <a:latin typeface="+mj-lt"/>
                <a:ea typeface="+mj-ea"/>
                <a:cs typeface="+mj-cs"/>
              </a:rPr>
              <a:t>‘Now I’ll drop to a C grade’</a:t>
            </a:r>
          </a:p>
          <a:p>
            <a:pPr marL="457200" indent="-457200">
              <a:spcBef>
                <a:spcPct val="0"/>
              </a:spcBef>
              <a:buFontTx/>
              <a:buChar char="-"/>
            </a:pPr>
            <a:r>
              <a:rPr lang="en-US" sz="2700" kern="1200" dirty="0">
                <a:solidFill>
                  <a:srgbClr val="FF0000"/>
                </a:solidFill>
                <a:latin typeface="+mj-lt"/>
                <a:ea typeface="+mj-ea"/>
                <a:cs typeface="+mj-cs"/>
              </a:rPr>
              <a:t>‘What will Mum and Dad think?’</a:t>
            </a:r>
          </a:p>
          <a:p>
            <a:pPr marL="457200" indent="-457200">
              <a:spcBef>
                <a:spcPct val="0"/>
              </a:spcBef>
              <a:buFontTx/>
              <a:buChar char="-"/>
            </a:pPr>
            <a:r>
              <a:rPr lang="en-US" sz="2700" kern="1200" dirty="0">
                <a:solidFill>
                  <a:srgbClr val="FF0000"/>
                </a:solidFill>
                <a:latin typeface="+mj-lt"/>
                <a:ea typeface="+mj-ea"/>
                <a:cs typeface="+mj-cs"/>
              </a:rPr>
              <a:t>‘This teacher can’t mark!’</a:t>
            </a:r>
          </a:p>
          <a:p>
            <a:pPr>
              <a:spcBef>
                <a:spcPct val="0"/>
              </a:spcBef>
            </a:pPr>
            <a:endParaRPr lang="en-US" sz="3500" kern="1200" dirty="0">
              <a:solidFill>
                <a:srgbClr val="FF0000"/>
              </a:solidFill>
              <a:highlight>
                <a:srgbClr val="FFFF00"/>
              </a:highlight>
              <a:latin typeface="+mj-lt"/>
              <a:ea typeface="+mj-ea"/>
              <a:cs typeface="+mj-cs"/>
            </a:endParaRPr>
          </a:p>
          <a:p>
            <a:pPr>
              <a:spcBef>
                <a:spcPct val="0"/>
              </a:spcBef>
            </a:pPr>
            <a:r>
              <a:rPr lang="en-US" sz="3500" kern="1200" dirty="0">
                <a:solidFill>
                  <a:srgbClr val="FF0000"/>
                </a:solidFill>
                <a:highlight>
                  <a:srgbClr val="FFFF00"/>
                </a:highlight>
                <a:latin typeface="+mj-lt"/>
                <a:ea typeface="+mj-ea"/>
                <a:cs typeface="+mj-cs"/>
              </a:rPr>
              <a:t>Step 2 – specifically name the emotion</a:t>
            </a:r>
          </a:p>
          <a:p>
            <a:pPr>
              <a:spcBef>
                <a:spcPct val="0"/>
              </a:spcBef>
            </a:pPr>
            <a:endParaRPr lang="en-US" sz="3500" kern="1200" dirty="0">
              <a:solidFill>
                <a:srgbClr val="FF0000"/>
              </a:solidFill>
              <a:highlight>
                <a:srgbClr val="FFFF00"/>
              </a:highlight>
              <a:latin typeface="+mj-lt"/>
              <a:ea typeface="+mj-ea"/>
              <a:cs typeface="+mj-cs"/>
            </a:endParaRPr>
          </a:p>
          <a:p>
            <a:pPr>
              <a:spcBef>
                <a:spcPct val="0"/>
              </a:spcBef>
            </a:pPr>
            <a:endParaRPr lang="en-US" sz="3500" kern="1200" dirty="0">
              <a:solidFill>
                <a:srgbClr val="FF0000"/>
              </a:solidFill>
              <a:latin typeface="+mj-lt"/>
              <a:ea typeface="+mj-ea"/>
              <a:cs typeface="+mj-cs"/>
            </a:endParaRPr>
          </a:p>
          <a:p>
            <a:pPr>
              <a:spcBef>
                <a:spcPct val="0"/>
              </a:spcBef>
            </a:pPr>
            <a:endParaRPr lang="en-US" sz="3500" kern="1200" dirty="0">
              <a:solidFill>
                <a:srgbClr val="FF0000"/>
              </a:solidFill>
              <a:latin typeface="+mj-lt"/>
              <a:ea typeface="+mj-ea"/>
              <a:cs typeface="+mj-cs"/>
            </a:endParaRPr>
          </a:p>
        </p:txBody>
      </p:sp>
    </p:spTree>
    <p:extLst>
      <p:ext uri="{BB962C8B-B14F-4D97-AF65-F5344CB8AC3E}">
        <p14:creationId xmlns:p14="http://schemas.microsoft.com/office/powerpoint/2010/main" val="36001511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grpId="0" nodeType="click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additive="base">
                                        <p:cTn id="11" dur="500" fill="hold"/>
                                        <p:tgtEl>
                                          <p:spTgt spid="16"/>
                                        </p:tgtEl>
                                        <p:attrNameLst>
                                          <p:attrName>ppt_x</p:attrName>
                                        </p:attrNameLst>
                                      </p:cBhvr>
                                      <p:tavLst>
                                        <p:tav tm="0">
                                          <p:val>
                                            <p:strVal val="#ppt_x"/>
                                          </p:val>
                                        </p:tav>
                                        <p:tav tm="100000">
                                          <p:val>
                                            <p:strVal val="#ppt_x"/>
                                          </p:val>
                                        </p:tav>
                                      </p:tavLst>
                                    </p:anim>
                                    <p:anim calcmode="lin" valueType="num">
                                      <p:cBhvr additive="base">
                                        <p:cTn id="12"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6"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FD1AC8-26EE-A1E2-4723-176CAE95B461}"/>
              </a:ext>
            </a:extLst>
          </p:cNvPr>
          <p:cNvSpPr>
            <a:spLocks noGrp="1"/>
          </p:cNvSpPr>
          <p:nvPr>
            <p:ph type="title"/>
          </p:nvPr>
        </p:nvSpPr>
        <p:spPr/>
        <p:txBody>
          <a:bodyPr/>
          <a:lstStyle/>
          <a:p>
            <a:r>
              <a:rPr lang="en-US" dirty="0">
                <a:solidFill>
                  <a:srgbClr val="FF0000"/>
                </a:solidFill>
              </a:rPr>
              <a:t>Why does </a:t>
            </a:r>
            <a:r>
              <a:rPr lang="en-US" dirty="0">
                <a:solidFill>
                  <a:srgbClr val="FF0000"/>
                </a:solidFill>
                <a:highlight>
                  <a:srgbClr val="FFFF00"/>
                </a:highlight>
              </a:rPr>
              <a:t>naming it to tame it </a:t>
            </a:r>
            <a:r>
              <a:rPr lang="en-US" dirty="0">
                <a:solidFill>
                  <a:srgbClr val="FF0000"/>
                </a:solidFill>
              </a:rPr>
              <a:t>work?</a:t>
            </a:r>
            <a:endParaRPr lang="en-AU" dirty="0">
              <a:solidFill>
                <a:srgbClr val="FF0000"/>
              </a:solidFill>
            </a:endParaRPr>
          </a:p>
        </p:txBody>
      </p:sp>
      <p:sp>
        <p:nvSpPr>
          <p:cNvPr id="3" name="Text Placeholder 2">
            <a:extLst>
              <a:ext uri="{FF2B5EF4-FFF2-40B4-BE49-F238E27FC236}">
                <a16:creationId xmlns:a16="http://schemas.microsoft.com/office/drawing/2014/main" id="{6CDD69CB-C697-E8C4-7BF7-4BBE274EEF63}"/>
              </a:ext>
            </a:extLst>
          </p:cNvPr>
          <p:cNvSpPr>
            <a:spLocks noGrp="1"/>
          </p:cNvSpPr>
          <p:nvPr>
            <p:ph type="body" idx="1"/>
          </p:nvPr>
        </p:nvSpPr>
        <p:spPr>
          <a:xfrm>
            <a:off x="838199" y="1825624"/>
            <a:ext cx="14410987" cy="6353819"/>
          </a:xfrm>
        </p:spPr>
        <p:txBody>
          <a:bodyPr/>
          <a:lstStyle/>
          <a:p>
            <a:endParaRPr lang="en-AU" dirty="0"/>
          </a:p>
        </p:txBody>
      </p:sp>
      <p:pic>
        <p:nvPicPr>
          <p:cNvPr id="1026" name="Picture 2" descr="Emotional Brain or Thinking Brain? | Emotions, Brain, Psychoanalysis">
            <a:extLst>
              <a:ext uri="{FF2B5EF4-FFF2-40B4-BE49-F238E27FC236}">
                <a16:creationId xmlns:a16="http://schemas.microsoft.com/office/drawing/2014/main" id="{5A40198A-1E9C-3795-EDF3-DC486DC70BC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40479" y="1436688"/>
            <a:ext cx="9111041" cy="54213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2504537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FD1AC8-26EE-A1E2-4723-176CAE95B461}"/>
              </a:ext>
            </a:extLst>
          </p:cNvPr>
          <p:cNvSpPr>
            <a:spLocks noGrp="1"/>
          </p:cNvSpPr>
          <p:nvPr>
            <p:ph type="title"/>
          </p:nvPr>
        </p:nvSpPr>
        <p:spPr>
          <a:xfrm>
            <a:off x="838200" y="627591"/>
            <a:ext cx="10515600" cy="1325563"/>
          </a:xfrm>
        </p:spPr>
        <p:txBody>
          <a:bodyPr>
            <a:normAutofit/>
          </a:bodyPr>
          <a:lstStyle/>
          <a:p>
            <a:pPr algn="ctr"/>
            <a:r>
              <a:rPr lang="en-US" dirty="0">
                <a:solidFill>
                  <a:srgbClr val="FF0000"/>
                </a:solidFill>
              </a:rPr>
              <a:t>Your car has warning lights for oil and temperature to prevent overheating…</a:t>
            </a:r>
            <a:endParaRPr lang="en-AU" sz="3000" dirty="0">
              <a:solidFill>
                <a:srgbClr val="FF0000"/>
              </a:solidFill>
            </a:endParaRPr>
          </a:p>
        </p:txBody>
      </p:sp>
      <p:sp>
        <p:nvSpPr>
          <p:cNvPr id="11" name="Text Placeholder 2">
            <a:extLst>
              <a:ext uri="{FF2B5EF4-FFF2-40B4-BE49-F238E27FC236}">
                <a16:creationId xmlns:a16="http://schemas.microsoft.com/office/drawing/2014/main" id="{D4127413-D833-3CB4-C0E8-E4FE25E08B43}"/>
              </a:ext>
            </a:extLst>
          </p:cNvPr>
          <p:cNvSpPr txBox="1">
            <a:spLocks/>
          </p:cNvSpPr>
          <p:nvPr/>
        </p:nvSpPr>
        <p:spPr>
          <a:xfrm>
            <a:off x="5967068" y="3992859"/>
            <a:ext cx="2533466" cy="850074"/>
          </a:xfrm>
          <a:prstGeom prst="rect">
            <a:avLst/>
          </a:prstGeom>
          <a:noFill/>
          <a:ln>
            <a:noFill/>
          </a:ln>
        </p:spPr>
        <p:txBody>
          <a:bodyPr spcFirstLastPara="1" wrap="square" lIns="91425" tIns="45700" rIns="91425" bIns="45700" anchor="t" anchorCtr="0">
            <a:normAutofit/>
          </a:bodyPr>
          <a:lstStyle>
            <a:defPPr marR="0" lvl="0" algn="l" rtl="0">
              <a:lnSpc>
                <a:spcPct val="100000"/>
              </a:lnSpc>
              <a:spcBef>
                <a:spcPts val="0"/>
              </a:spcBef>
              <a:spcAft>
                <a:spcPts val="0"/>
              </a:spcAft>
            </a:defPPr>
            <a:lvl1pPr marL="457200" marR="0" lvl="0" indent="-342900" algn="l" rtl="0">
              <a:lnSpc>
                <a:spcPct val="90000"/>
              </a:lnSpc>
              <a:spcBef>
                <a:spcPts val="1000"/>
              </a:spcBef>
              <a:spcAft>
                <a:spcPts val="0"/>
              </a:spcAft>
              <a:buClr>
                <a:schemeClr val="dk1"/>
              </a:buClr>
              <a:buSzPts val="1800"/>
              <a:buFont typeface="Arial"/>
              <a:buChar char="•"/>
              <a:defRPr sz="2800" b="0" i="0" u="none" strike="noStrike" cap="none">
                <a:solidFill>
                  <a:schemeClr val="dk1"/>
                </a:solidFill>
                <a:latin typeface="Calibri"/>
                <a:ea typeface="Calibri"/>
                <a:cs typeface="Calibri"/>
                <a:sym typeface="Calibri"/>
              </a:defRPr>
            </a:lvl1pPr>
            <a:lvl2pPr marL="914400" marR="0" lvl="1" indent="-342900" algn="l" rtl="0">
              <a:lnSpc>
                <a:spcPct val="90000"/>
              </a:lnSpc>
              <a:spcBef>
                <a:spcPts val="500"/>
              </a:spcBef>
              <a:spcAft>
                <a:spcPts val="0"/>
              </a:spcAft>
              <a:buClr>
                <a:schemeClr val="dk1"/>
              </a:buClr>
              <a:buSzPts val="1800"/>
              <a:buFont typeface="Arial"/>
              <a:buChar char="•"/>
              <a:defRPr sz="2400" b="0" i="0" u="none" strike="noStrike" cap="none">
                <a:solidFill>
                  <a:schemeClr val="dk1"/>
                </a:solidFill>
                <a:latin typeface="Calibri"/>
                <a:ea typeface="Calibri"/>
                <a:cs typeface="Calibri"/>
                <a:sym typeface="Calibri"/>
              </a:defRPr>
            </a:lvl2pPr>
            <a:lvl3pPr marL="1371600" marR="0" lvl="2" indent="-342900" algn="l" rtl="0">
              <a:lnSpc>
                <a:spcPct val="90000"/>
              </a:lnSpc>
              <a:spcBef>
                <a:spcPts val="500"/>
              </a:spcBef>
              <a:spcAft>
                <a:spcPts val="0"/>
              </a:spcAft>
              <a:buClr>
                <a:schemeClr val="dk1"/>
              </a:buClr>
              <a:buSzPts val="18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pPr marL="114300" indent="0">
              <a:buNone/>
            </a:pPr>
            <a:r>
              <a:rPr lang="en-US" dirty="0"/>
              <a:t>Their body…</a:t>
            </a:r>
          </a:p>
        </p:txBody>
      </p:sp>
      <p:pic>
        <p:nvPicPr>
          <p:cNvPr id="1028" name="Picture 4" descr="How To Keep Your Engine Cooler In Summer | Sun Devil Auto">
            <a:extLst>
              <a:ext uri="{FF2B5EF4-FFF2-40B4-BE49-F238E27FC236}">
                <a16:creationId xmlns:a16="http://schemas.microsoft.com/office/drawing/2014/main" id="{EECA95A4-BB13-2550-03B1-11D2D225581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29626" y="2115993"/>
            <a:ext cx="6474883" cy="43219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6090253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FD1AC8-26EE-A1E2-4723-176CAE95B461}"/>
              </a:ext>
            </a:extLst>
          </p:cNvPr>
          <p:cNvSpPr>
            <a:spLocks noGrp="1"/>
          </p:cNvSpPr>
          <p:nvPr>
            <p:ph type="title"/>
          </p:nvPr>
        </p:nvSpPr>
        <p:spPr>
          <a:xfrm>
            <a:off x="838200" y="627591"/>
            <a:ext cx="10515600" cy="1325563"/>
          </a:xfrm>
        </p:spPr>
        <p:txBody>
          <a:bodyPr>
            <a:normAutofit/>
          </a:bodyPr>
          <a:lstStyle/>
          <a:p>
            <a:pPr algn="ctr"/>
            <a:r>
              <a:rPr lang="en-US" dirty="0">
                <a:solidFill>
                  <a:srgbClr val="FF0000"/>
                </a:solidFill>
              </a:rPr>
              <a:t>Your body has an emotional early warning system too…        What it is?</a:t>
            </a:r>
            <a:endParaRPr lang="en-AU" sz="3000" dirty="0">
              <a:solidFill>
                <a:srgbClr val="FF0000"/>
              </a:solidFill>
            </a:endParaRPr>
          </a:p>
        </p:txBody>
      </p:sp>
      <p:sp>
        <p:nvSpPr>
          <p:cNvPr id="10" name="Text Placeholder 2">
            <a:extLst>
              <a:ext uri="{FF2B5EF4-FFF2-40B4-BE49-F238E27FC236}">
                <a16:creationId xmlns:a16="http://schemas.microsoft.com/office/drawing/2014/main" id="{B0BBD996-44D4-AACF-5908-C3A091CE07BA}"/>
              </a:ext>
            </a:extLst>
          </p:cNvPr>
          <p:cNvSpPr>
            <a:spLocks noGrp="1"/>
          </p:cNvSpPr>
          <p:nvPr>
            <p:ph type="body" idx="1"/>
          </p:nvPr>
        </p:nvSpPr>
        <p:spPr>
          <a:xfrm>
            <a:off x="747386" y="2511468"/>
            <a:ext cx="4450915" cy="3501025"/>
          </a:xfrm>
        </p:spPr>
        <p:txBody>
          <a:bodyPr vert="horz" lIns="91440" tIns="45720" rIns="91440" bIns="45720" rtlCol="0">
            <a:normAutofit/>
          </a:bodyPr>
          <a:lstStyle/>
          <a:p>
            <a:pPr marL="685800" indent="-457200"/>
            <a:r>
              <a:rPr lang="en-US" sz="3000" kern="1200" dirty="0">
                <a:solidFill>
                  <a:schemeClr val="tx1">
                    <a:lumMod val="85000"/>
                    <a:lumOff val="15000"/>
                  </a:schemeClr>
                </a:solidFill>
                <a:latin typeface="+mn-lt"/>
                <a:ea typeface="+mn-ea"/>
                <a:cs typeface="+mn-cs"/>
              </a:rPr>
              <a:t>Warm feelings</a:t>
            </a:r>
          </a:p>
          <a:p>
            <a:pPr marL="685800" indent="-457200"/>
            <a:r>
              <a:rPr lang="en-US" sz="3000" kern="1200" dirty="0">
                <a:solidFill>
                  <a:schemeClr val="tx1">
                    <a:lumMod val="85000"/>
                    <a:lumOff val="15000"/>
                  </a:schemeClr>
                </a:solidFill>
                <a:latin typeface="+mn-lt"/>
                <a:ea typeface="+mn-ea"/>
                <a:cs typeface="+mn-cs"/>
              </a:rPr>
              <a:t>Sweaty palms</a:t>
            </a:r>
          </a:p>
          <a:p>
            <a:pPr marL="685800" indent="-457200"/>
            <a:r>
              <a:rPr lang="en-US" sz="3000" kern="1200" dirty="0">
                <a:solidFill>
                  <a:schemeClr val="tx1">
                    <a:lumMod val="85000"/>
                    <a:lumOff val="15000"/>
                  </a:schemeClr>
                </a:solidFill>
                <a:latin typeface="+mn-lt"/>
                <a:ea typeface="+mn-ea"/>
                <a:cs typeface="+mn-cs"/>
              </a:rPr>
              <a:t>Racing heartbeats</a:t>
            </a:r>
          </a:p>
          <a:p>
            <a:pPr marL="685800" indent="-457200"/>
            <a:r>
              <a:rPr lang="en-US" sz="3000" kern="1200" dirty="0">
                <a:solidFill>
                  <a:schemeClr val="tx1">
                    <a:lumMod val="85000"/>
                    <a:lumOff val="15000"/>
                  </a:schemeClr>
                </a:solidFill>
                <a:latin typeface="+mn-lt"/>
                <a:ea typeface="+mn-ea"/>
                <a:cs typeface="+mn-cs"/>
              </a:rPr>
              <a:t>Tight chest</a:t>
            </a:r>
          </a:p>
          <a:p>
            <a:pPr marL="685800" indent="-457200"/>
            <a:r>
              <a:rPr lang="en-US" sz="3000" kern="1200" dirty="0">
                <a:solidFill>
                  <a:schemeClr val="tx1">
                    <a:lumMod val="85000"/>
                    <a:lumOff val="15000"/>
                  </a:schemeClr>
                </a:solidFill>
                <a:latin typeface="+mn-lt"/>
                <a:ea typeface="+mn-ea"/>
                <a:cs typeface="+mn-cs"/>
              </a:rPr>
              <a:t>or ???</a:t>
            </a:r>
          </a:p>
        </p:txBody>
      </p:sp>
      <p:pic>
        <p:nvPicPr>
          <p:cNvPr id="13" name="Content Placeholder 4" descr="A drawing of a brain&#10;&#10;Description automatically generated with medium confidence">
            <a:extLst>
              <a:ext uri="{FF2B5EF4-FFF2-40B4-BE49-F238E27FC236}">
                <a16:creationId xmlns:a16="http://schemas.microsoft.com/office/drawing/2014/main" id="{9E67AC28-DB66-D8C0-E640-3E701EE00714}"/>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366789" y="2329840"/>
            <a:ext cx="6239960" cy="4384110"/>
          </a:xfrm>
          <a:prstGeom prst="rect">
            <a:avLst/>
          </a:prstGeom>
          <a:noFill/>
          <a:ln>
            <a:noFill/>
          </a:ln>
        </p:spPr>
      </p:pic>
    </p:spTree>
    <p:extLst>
      <p:ext uri="{BB962C8B-B14F-4D97-AF65-F5344CB8AC3E}">
        <p14:creationId xmlns:p14="http://schemas.microsoft.com/office/powerpoint/2010/main" val="42074392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 calcmode="lin" valueType="num">
                                      <p:cBhvr additive="base">
                                        <p:cTn id="7"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0">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10">
                                            <p:txEl>
                                              <p:pRg st="1" end="1"/>
                                            </p:txEl>
                                          </p:spTgt>
                                        </p:tgtEl>
                                        <p:attrNameLst>
                                          <p:attrName>style.visibility</p:attrName>
                                        </p:attrNameLst>
                                      </p:cBhvr>
                                      <p:to>
                                        <p:strVal val="visible"/>
                                      </p:to>
                                    </p:set>
                                    <p:anim calcmode="lin" valueType="num">
                                      <p:cBhvr additive="base">
                                        <p:cTn id="11" dur="500" fill="hold"/>
                                        <p:tgtEl>
                                          <p:spTgt spid="10">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10">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10">
                                            <p:txEl>
                                              <p:pRg st="2" end="2"/>
                                            </p:txEl>
                                          </p:spTgt>
                                        </p:tgtEl>
                                        <p:attrNameLst>
                                          <p:attrName>style.visibility</p:attrName>
                                        </p:attrNameLst>
                                      </p:cBhvr>
                                      <p:to>
                                        <p:strVal val="visible"/>
                                      </p:to>
                                    </p:set>
                                    <p:anim calcmode="lin" valueType="num">
                                      <p:cBhvr additive="base">
                                        <p:cTn id="15" dur="500" fill="hold"/>
                                        <p:tgtEl>
                                          <p:spTgt spid="10">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10">
                                            <p:txEl>
                                              <p:pRg st="2" end="2"/>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10">
                                            <p:txEl>
                                              <p:pRg st="3" end="3"/>
                                            </p:txEl>
                                          </p:spTgt>
                                        </p:tgtEl>
                                        <p:attrNameLst>
                                          <p:attrName>style.visibility</p:attrName>
                                        </p:attrNameLst>
                                      </p:cBhvr>
                                      <p:to>
                                        <p:strVal val="visible"/>
                                      </p:to>
                                    </p:set>
                                    <p:anim calcmode="lin" valueType="num">
                                      <p:cBhvr additive="base">
                                        <p:cTn id="19" dur="500" fill="hold"/>
                                        <p:tgtEl>
                                          <p:spTgt spid="10">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0">
                                            <p:txEl>
                                              <p:pRg st="3" end="3"/>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10">
                                            <p:txEl>
                                              <p:pRg st="4" end="4"/>
                                            </p:txEl>
                                          </p:spTgt>
                                        </p:tgtEl>
                                        <p:attrNameLst>
                                          <p:attrName>style.visibility</p:attrName>
                                        </p:attrNameLst>
                                      </p:cBhvr>
                                      <p:to>
                                        <p:strVal val="visible"/>
                                      </p:to>
                                    </p:set>
                                    <p:anim calcmode="lin" valueType="num">
                                      <p:cBhvr additive="base">
                                        <p:cTn id="23" dur="500" fill="hold"/>
                                        <p:tgtEl>
                                          <p:spTgt spid="10">
                                            <p:txEl>
                                              <p:pRg st="4" end="4"/>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10">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nodeType="clickEffect">
                                  <p:stCondLst>
                                    <p:cond delay="0"/>
                                  </p:stCondLst>
                                  <p:childTnLst>
                                    <p:set>
                                      <p:cBhvr>
                                        <p:cTn id="28" dur="1" fill="hold">
                                          <p:stCondLst>
                                            <p:cond delay="0"/>
                                          </p:stCondLst>
                                        </p:cTn>
                                        <p:tgtEl>
                                          <p:spTgt spid="13"/>
                                        </p:tgtEl>
                                        <p:attrNameLst>
                                          <p:attrName>style.visibility</p:attrName>
                                        </p:attrNameLst>
                                      </p:cBhvr>
                                      <p:to>
                                        <p:strVal val="visible"/>
                                      </p:to>
                                    </p:set>
                                    <p:anim calcmode="lin" valueType="num">
                                      <p:cBhvr additive="base">
                                        <p:cTn id="29" dur="500" fill="hold"/>
                                        <p:tgtEl>
                                          <p:spTgt spid="13"/>
                                        </p:tgtEl>
                                        <p:attrNameLst>
                                          <p:attrName>ppt_x</p:attrName>
                                        </p:attrNameLst>
                                      </p:cBhvr>
                                      <p:tavLst>
                                        <p:tav tm="0">
                                          <p:val>
                                            <p:strVal val="#ppt_x"/>
                                          </p:val>
                                        </p:tav>
                                        <p:tav tm="100000">
                                          <p:val>
                                            <p:strVal val="#ppt_x"/>
                                          </p:val>
                                        </p:tav>
                                      </p:tavLst>
                                    </p:anim>
                                    <p:anim calcmode="lin" valueType="num">
                                      <p:cBhvr additive="base">
                                        <p:cTn id="30"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4" name="Picture 4" descr="anxiety disorder">
            <a:extLst>
              <a:ext uri="{FF2B5EF4-FFF2-40B4-BE49-F238E27FC236}">
                <a16:creationId xmlns:a16="http://schemas.microsoft.com/office/drawing/2014/main" id="{2738B7EB-3057-4038-83C3-A875138AC10E}"/>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8779" r="5515" b="-1"/>
          <a:stretch/>
        </p:blipFill>
        <p:spPr bwMode="auto">
          <a:xfrm>
            <a:off x="5702185" y="1"/>
            <a:ext cx="6489823" cy="3429002"/>
          </a:xfrm>
          <a:custGeom>
            <a:avLst/>
            <a:gdLst/>
            <a:ahLst/>
            <a:cxnLst/>
            <a:rect l="l" t="t" r="r" b="b"/>
            <a:pathLst>
              <a:path w="6489823" h="3421047">
                <a:moveTo>
                  <a:pt x="383239" y="0"/>
                </a:moveTo>
                <a:lnTo>
                  <a:pt x="6489823" y="0"/>
                </a:lnTo>
                <a:lnTo>
                  <a:pt x="6489823" y="3421047"/>
                </a:lnTo>
                <a:lnTo>
                  <a:pt x="0" y="3421047"/>
                </a:lnTo>
                <a:lnTo>
                  <a:pt x="10162" y="3368785"/>
                </a:lnTo>
                <a:cubicBezTo>
                  <a:pt x="15448" y="3346584"/>
                  <a:pt x="22094" y="3323293"/>
                  <a:pt x="30699" y="3298569"/>
                </a:cubicBezTo>
                <a:cubicBezTo>
                  <a:pt x="41150" y="3275988"/>
                  <a:pt x="42443" y="3246652"/>
                  <a:pt x="33589" y="3233050"/>
                </a:cubicBezTo>
                <a:cubicBezTo>
                  <a:pt x="32065" y="3230708"/>
                  <a:pt x="30291" y="3228932"/>
                  <a:pt x="28325" y="3227777"/>
                </a:cubicBezTo>
                <a:cubicBezTo>
                  <a:pt x="30678" y="3188484"/>
                  <a:pt x="72205" y="3103624"/>
                  <a:pt x="73382" y="3050568"/>
                </a:cubicBezTo>
                <a:cubicBezTo>
                  <a:pt x="69165" y="3022639"/>
                  <a:pt x="68605" y="2960322"/>
                  <a:pt x="84953" y="2920501"/>
                </a:cubicBezTo>
                <a:cubicBezTo>
                  <a:pt x="69327" y="2932298"/>
                  <a:pt x="121103" y="2664904"/>
                  <a:pt x="109217" y="2657859"/>
                </a:cubicBezTo>
                <a:cubicBezTo>
                  <a:pt x="110075" y="2597031"/>
                  <a:pt x="138136" y="2522558"/>
                  <a:pt x="139777" y="2464312"/>
                </a:cubicBezTo>
                <a:cubicBezTo>
                  <a:pt x="141801" y="2450201"/>
                  <a:pt x="199861" y="2246813"/>
                  <a:pt x="198683" y="2236608"/>
                </a:cubicBezTo>
                <a:lnTo>
                  <a:pt x="283684" y="1924542"/>
                </a:lnTo>
                <a:cubicBezTo>
                  <a:pt x="313071" y="1811100"/>
                  <a:pt x="307196" y="1868801"/>
                  <a:pt x="336583" y="1755359"/>
                </a:cubicBezTo>
                <a:cubicBezTo>
                  <a:pt x="383246" y="1573239"/>
                  <a:pt x="363875" y="1577802"/>
                  <a:pt x="409119" y="1401207"/>
                </a:cubicBezTo>
                <a:cubicBezTo>
                  <a:pt x="428998" y="1329345"/>
                  <a:pt x="403240" y="1279669"/>
                  <a:pt x="421957" y="1175450"/>
                </a:cubicBezTo>
                <a:cubicBezTo>
                  <a:pt x="442602" y="1107577"/>
                  <a:pt x="340683" y="794854"/>
                  <a:pt x="369233" y="688836"/>
                </a:cubicBezTo>
                <a:cubicBezTo>
                  <a:pt x="378440" y="610640"/>
                  <a:pt x="331945" y="587322"/>
                  <a:pt x="346155" y="513896"/>
                </a:cubicBezTo>
                <a:cubicBezTo>
                  <a:pt x="351974" y="496939"/>
                  <a:pt x="362179" y="406394"/>
                  <a:pt x="344911" y="393010"/>
                </a:cubicBezTo>
                <a:cubicBezTo>
                  <a:pt x="389436" y="301493"/>
                  <a:pt x="356186" y="264408"/>
                  <a:pt x="369960" y="232042"/>
                </a:cubicBezTo>
                <a:cubicBezTo>
                  <a:pt x="394611" y="153791"/>
                  <a:pt x="372056" y="165633"/>
                  <a:pt x="392742" y="72037"/>
                </a:cubicBezTo>
                <a:cubicBezTo>
                  <a:pt x="398537" y="53819"/>
                  <a:pt x="397997" y="38693"/>
                  <a:pt x="394525" y="25405"/>
                </a:cubicBezTo>
                <a:close/>
              </a:path>
            </a:pathLst>
          </a:custGeom>
          <a:noFill/>
          <a:extLst>
            <a:ext uri="{909E8E84-426E-40DD-AFC4-6F175D3DCCD1}">
              <a14:hiddenFill xmlns:a14="http://schemas.microsoft.com/office/drawing/2010/main">
                <a:solidFill>
                  <a:srgbClr val="FFFFFF"/>
                </a:solidFill>
              </a14:hiddenFill>
            </a:ext>
          </a:extLst>
        </p:spPr>
      </p:pic>
      <p:pic>
        <p:nvPicPr>
          <p:cNvPr id="5126" name="Picture 6" descr="Myths about anxiety">
            <a:extLst>
              <a:ext uri="{FF2B5EF4-FFF2-40B4-BE49-F238E27FC236}">
                <a16:creationId xmlns:a16="http://schemas.microsoft.com/office/drawing/2014/main" id="{4EB447D0-2682-485D-B5FA-B998F2260537}"/>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880" r="-3" b="2679"/>
          <a:stretch/>
        </p:blipFill>
        <p:spPr bwMode="auto">
          <a:xfrm>
            <a:off x="5419420" y="3429000"/>
            <a:ext cx="6772580" cy="3429000"/>
          </a:xfrm>
          <a:custGeom>
            <a:avLst/>
            <a:gdLst/>
            <a:ahLst/>
            <a:cxnLst/>
            <a:rect l="l" t="t" r="r" b="b"/>
            <a:pathLst>
              <a:path w="6772580" h="3429000">
                <a:moveTo>
                  <a:pt x="271594" y="0"/>
                </a:moveTo>
                <a:lnTo>
                  <a:pt x="6772580" y="0"/>
                </a:lnTo>
                <a:lnTo>
                  <a:pt x="6772580" y="3429000"/>
                </a:lnTo>
                <a:lnTo>
                  <a:pt x="8976" y="3429000"/>
                </a:lnTo>
                <a:lnTo>
                  <a:pt x="7894" y="3419403"/>
                </a:lnTo>
                <a:cubicBezTo>
                  <a:pt x="2772" y="3402540"/>
                  <a:pt x="-7409" y="3393117"/>
                  <a:pt x="8790" y="3369074"/>
                </a:cubicBezTo>
                <a:cubicBezTo>
                  <a:pt x="18674" y="3308209"/>
                  <a:pt x="52540" y="3147708"/>
                  <a:pt x="69466" y="3074368"/>
                </a:cubicBezTo>
                <a:cubicBezTo>
                  <a:pt x="86170" y="2985158"/>
                  <a:pt x="141939" y="2988106"/>
                  <a:pt x="138108" y="2937087"/>
                </a:cubicBezTo>
                <a:lnTo>
                  <a:pt x="159153" y="2788751"/>
                </a:lnTo>
                <a:cubicBezTo>
                  <a:pt x="164508" y="2771521"/>
                  <a:pt x="169861" y="2754291"/>
                  <a:pt x="175215" y="2737061"/>
                </a:cubicBezTo>
                <a:lnTo>
                  <a:pt x="178713" y="2662493"/>
                </a:lnTo>
                <a:cubicBezTo>
                  <a:pt x="182744" y="2662176"/>
                  <a:pt x="175495" y="2610710"/>
                  <a:pt x="177952" y="2608178"/>
                </a:cubicBezTo>
                <a:lnTo>
                  <a:pt x="200637" y="2557490"/>
                </a:lnTo>
                <a:lnTo>
                  <a:pt x="210272" y="2500823"/>
                </a:lnTo>
                <a:cubicBezTo>
                  <a:pt x="210821" y="2477149"/>
                  <a:pt x="233533" y="2498323"/>
                  <a:pt x="235189" y="2456370"/>
                </a:cubicBezTo>
                <a:cubicBezTo>
                  <a:pt x="241238" y="2390087"/>
                  <a:pt x="270663" y="2342381"/>
                  <a:pt x="270108" y="2307778"/>
                </a:cubicBezTo>
                <a:cubicBezTo>
                  <a:pt x="279775" y="2252634"/>
                  <a:pt x="274008" y="2281735"/>
                  <a:pt x="270232" y="2227103"/>
                </a:cubicBezTo>
                <a:cubicBezTo>
                  <a:pt x="277898" y="2187203"/>
                  <a:pt x="273018" y="2179895"/>
                  <a:pt x="278972" y="2138456"/>
                </a:cubicBezTo>
                <a:cubicBezTo>
                  <a:pt x="286874" y="2113373"/>
                  <a:pt x="293454" y="2098825"/>
                  <a:pt x="284204" y="2092747"/>
                </a:cubicBezTo>
                <a:cubicBezTo>
                  <a:pt x="285267" y="2080110"/>
                  <a:pt x="308510" y="2021121"/>
                  <a:pt x="306856" y="2003128"/>
                </a:cubicBezTo>
                <a:lnTo>
                  <a:pt x="296216" y="1944367"/>
                </a:lnTo>
                <a:lnTo>
                  <a:pt x="316030" y="1836128"/>
                </a:lnTo>
                <a:cubicBezTo>
                  <a:pt x="300726" y="1810623"/>
                  <a:pt x="342411" y="1768654"/>
                  <a:pt x="329496" y="1735241"/>
                </a:cubicBezTo>
                <a:cubicBezTo>
                  <a:pt x="331336" y="1711720"/>
                  <a:pt x="339485" y="1722162"/>
                  <a:pt x="343347" y="1679383"/>
                </a:cubicBezTo>
                <a:cubicBezTo>
                  <a:pt x="349669" y="1616089"/>
                  <a:pt x="356013" y="1614119"/>
                  <a:pt x="360800" y="1554542"/>
                </a:cubicBezTo>
                <a:cubicBezTo>
                  <a:pt x="361799" y="1491472"/>
                  <a:pt x="380405" y="1496141"/>
                  <a:pt x="377978" y="1470595"/>
                </a:cubicBezTo>
                <a:cubicBezTo>
                  <a:pt x="371480" y="1445071"/>
                  <a:pt x="407310" y="1366942"/>
                  <a:pt x="396801" y="1354553"/>
                </a:cubicBezTo>
                <a:cubicBezTo>
                  <a:pt x="387984" y="1324635"/>
                  <a:pt x="389939" y="1306198"/>
                  <a:pt x="378799" y="1292983"/>
                </a:cubicBezTo>
                <a:cubicBezTo>
                  <a:pt x="368230" y="1254082"/>
                  <a:pt x="380918" y="1242866"/>
                  <a:pt x="362697" y="1241293"/>
                </a:cubicBezTo>
                <a:lnTo>
                  <a:pt x="339388" y="1147085"/>
                </a:lnTo>
                <a:cubicBezTo>
                  <a:pt x="350485" y="1118433"/>
                  <a:pt x="353159" y="1072754"/>
                  <a:pt x="339952" y="1071934"/>
                </a:cubicBezTo>
                <a:cubicBezTo>
                  <a:pt x="327895" y="1004911"/>
                  <a:pt x="358371" y="924985"/>
                  <a:pt x="347188" y="889800"/>
                </a:cubicBezTo>
                <a:cubicBezTo>
                  <a:pt x="334220" y="804597"/>
                  <a:pt x="342717" y="786582"/>
                  <a:pt x="338803" y="749936"/>
                </a:cubicBezTo>
                <a:cubicBezTo>
                  <a:pt x="334890" y="713292"/>
                  <a:pt x="337271" y="707557"/>
                  <a:pt x="323706" y="669931"/>
                </a:cubicBezTo>
                <a:lnTo>
                  <a:pt x="313326" y="559992"/>
                </a:lnTo>
                <a:cubicBezTo>
                  <a:pt x="314747" y="543769"/>
                  <a:pt x="268004" y="450294"/>
                  <a:pt x="272650" y="451529"/>
                </a:cubicBezTo>
                <a:lnTo>
                  <a:pt x="256593" y="392499"/>
                </a:lnTo>
                <a:cubicBezTo>
                  <a:pt x="276778" y="343341"/>
                  <a:pt x="246535" y="361906"/>
                  <a:pt x="249583" y="321981"/>
                </a:cubicBezTo>
                <a:cubicBezTo>
                  <a:pt x="256450" y="297359"/>
                  <a:pt x="256557" y="284789"/>
                  <a:pt x="245172" y="280016"/>
                </a:cubicBezTo>
                <a:cubicBezTo>
                  <a:pt x="279102" y="164139"/>
                  <a:pt x="241674" y="235649"/>
                  <a:pt x="249784" y="152538"/>
                </a:cubicBezTo>
                <a:cubicBezTo>
                  <a:pt x="254846" y="115053"/>
                  <a:pt x="258144" y="77317"/>
                  <a:pt x="264479" y="36591"/>
                </a:cubicBezTo>
                <a:close/>
              </a:path>
            </a:pathLst>
          </a:custGeom>
          <a:noFill/>
          <a:extLst>
            <a:ext uri="{909E8E84-426E-40DD-AFC4-6F175D3DCCD1}">
              <a14:hiddenFill xmlns:a14="http://schemas.microsoft.com/office/drawing/2010/main">
                <a:solidFill>
                  <a:srgbClr val="FFFFFF"/>
                </a:solidFill>
              </a14:hiddenFill>
            </a:ext>
          </a:extLst>
        </p:spPr>
      </p:pic>
      <p:sp>
        <p:nvSpPr>
          <p:cNvPr id="7" name="Title 6">
            <a:extLst>
              <a:ext uri="{FF2B5EF4-FFF2-40B4-BE49-F238E27FC236}">
                <a16:creationId xmlns:a16="http://schemas.microsoft.com/office/drawing/2014/main" id="{83D85FE6-D6E4-7CBE-59BA-95AA8C64711D}"/>
              </a:ext>
            </a:extLst>
          </p:cNvPr>
          <p:cNvSpPr>
            <a:spLocks noGrp="1"/>
          </p:cNvSpPr>
          <p:nvPr>
            <p:ph type="title"/>
          </p:nvPr>
        </p:nvSpPr>
        <p:spPr>
          <a:xfrm>
            <a:off x="272935" y="365125"/>
            <a:ext cx="5429250" cy="1539875"/>
          </a:xfrm>
        </p:spPr>
        <p:txBody>
          <a:bodyPr/>
          <a:lstStyle/>
          <a:p>
            <a:r>
              <a:rPr lang="en-US" dirty="0"/>
              <a:t>Controlling emotions…</a:t>
            </a:r>
            <a:endParaRPr lang="en-AU" dirty="0"/>
          </a:p>
        </p:txBody>
      </p:sp>
      <p:sp>
        <p:nvSpPr>
          <p:cNvPr id="10" name="Text Placeholder 2">
            <a:extLst>
              <a:ext uri="{FF2B5EF4-FFF2-40B4-BE49-F238E27FC236}">
                <a16:creationId xmlns:a16="http://schemas.microsoft.com/office/drawing/2014/main" id="{9CEBB99F-6DAC-DAEB-3F8C-37134E949B95}"/>
              </a:ext>
            </a:extLst>
          </p:cNvPr>
          <p:cNvSpPr txBox="1">
            <a:spLocks/>
          </p:cNvSpPr>
          <p:nvPr/>
        </p:nvSpPr>
        <p:spPr>
          <a:xfrm>
            <a:off x="307422" y="1714502"/>
            <a:ext cx="4828250" cy="2594451"/>
          </a:xfrm>
          <a:prstGeom prst="rect">
            <a:avLst/>
          </a:prstGeom>
          <a:noFill/>
          <a:ln>
            <a:noFill/>
          </a:ln>
        </p:spPr>
        <p:txBody>
          <a:bodyPr spcFirstLastPara="1" vert="horz" wrap="square" lIns="91440" tIns="45720" rIns="91440" bIns="45720" rtlCol="0" anchor="t" anchorCtr="0">
            <a:normAutofit/>
          </a:bodyPr>
          <a:lstStyle>
            <a:defPPr marR="0" lvl="0" algn="l" rtl="0">
              <a:lnSpc>
                <a:spcPct val="100000"/>
              </a:lnSpc>
              <a:spcBef>
                <a:spcPts val="0"/>
              </a:spcBef>
              <a:spcAft>
                <a:spcPts val="0"/>
              </a:spcAft>
            </a:defPPr>
            <a:lvl1pPr marL="457200" marR="0" lvl="0" indent="-342900" algn="l" rtl="0">
              <a:lnSpc>
                <a:spcPct val="90000"/>
              </a:lnSpc>
              <a:spcBef>
                <a:spcPts val="1000"/>
              </a:spcBef>
              <a:spcAft>
                <a:spcPts val="0"/>
              </a:spcAft>
              <a:buClr>
                <a:schemeClr val="dk1"/>
              </a:buClr>
              <a:buSzPts val="1800"/>
              <a:buFont typeface="Arial"/>
              <a:buChar char="•"/>
              <a:defRPr sz="2800" b="0" i="0" u="none" strike="noStrike" cap="none">
                <a:solidFill>
                  <a:schemeClr val="dk1"/>
                </a:solidFill>
                <a:latin typeface="Calibri"/>
                <a:ea typeface="Calibri"/>
                <a:cs typeface="Calibri"/>
                <a:sym typeface="Calibri"/>
              </a:defRPr>
            </a:lvl1pPr>
            <a:lvl2pPr marL="914400" marR="0" lvl="1" indent="-342900" algn="l" rtl="0">
              <a:lnSpc>
                <a:spcPct val="90000"/>
              </a:lnSpc>
              <a:spcBef>
                <a:spcPts val="500"/>
              </a:spcBef>
              <a:spcAft>
                <a:spcPts val="0"/>
              </a:spcAft>
              <a:buClr>
                <a:schemeClr val="dk1"/>
              </a:buClr>
              <a:buSzPts val="1800"/>
              <a:buFont typeface="Arial"/>
              <a:buChar char="•"/>
              <a:defRPr sz="2400" b="0" i="0" u="none" strike="noStrike" cap="none">
                <a:solidFill>
                  <a:schemeClr val="dk1"/>
                </a:solidFill>
                <a:latin typeface="Calibri"/>
                <a:ea typeface="Calibri"/>
                <a:cs typeface="Calibri"/>
                <a:sym typeface="Calibri"/>
              </a:defRPr>
            </a:lvl2pPr>
            <a:lvl3pPr marL="1371600" marR="0" lvl="2" indent="-342900" algn="l" rtl="0">
              <a:lnSpc>
                <a:spcPct val="90000"/>
              </a:lnSpc>
              <a:spcBef>
                <a:spcPts val="500"/>
              </a:spcBef>
              <a:spcAft>
                <a:spcPts val="0"/>
              </a:spcAft>
              <a:buClr>
                <a:schemeClr val="dk1"/>
              </a:buClr>
              <a:buSzPts val="18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pPr marL="228600" indent="0">
              <a:buFont typeface="Arial"/>
              <a:buNone/>
            </a:pPr>
            <a:r>
              <a:rPr lang="en-US" sz="3000" b="1" kern="1200" dirty="0">
                <a:solidFill>
                  <a:schemeClr val="tx1">
                    <a:lumMod val="85000"/>
                    <a:lumOff val="15000"/>
                  </a:schemeClr>
                </a:solidFill>
                <a:latin typeface="+mn-lt"/>
                <a:ea typeface="+mn-ea"/>
                <a:cs typeface="+mn-cs"/>
              </a:rPr>
              <a:t>Recognize</a:t>
            </a:r>
            <a:r>
              <a:rPr lang="en-US" sz="3000" kern="1200" dirty="0">
                <a:solidFill>
                  <a:schemeClr val="tx1">
                    <a:lumMod val="85000"/>
                    <a:lumOff val="15000"/>
                  </a:schemeClr>
                </a:solidFill>
                <a:latin typeface="+mn-lt"/>
                <a:ea typeface="+mn-ea"/>
                <a:cs typeface="+mn-cs"/>
              </a:rPr>
              <a:t> – body signals</a:t>
            </a:r>
          </a:p>
          <a:p>
            <a:pPr marL="228600" indent="0">
              <a:buFont typeface="Arial"/>
              <a:buNone/>
            </a:pPr>
            <a:r>
              <a:rPr lang="en-US" sz="3000" b="1" kern="1200" dirty="0">
                <a:solidFill>
                  <a:schemeClr val="tx1">
                    <a:lumMod val="85000"/>
                    <a:lumOff val="15000"/>
                  </a:schemeClr>
                </a:solidFill>
                <a:latin typeface="+mn-lt"/>
                <a:ea typeface="+mn-ea"/>
                <a:cs typeface="+mn-cs"/>
              </a:rPr>
              <a:t>Understand</a:t>
            </a:r>
            <a:r>
              <a:rPr lang="en-US" sz="3000" kern="1200" dirty="0">
                <a:solidFill>
                  <a:schemeClr val="tx1">
                    <a:lumMod val="85000"/>
                    <a:lumOff val="15000"/>
                  </a:schemeClr>
                </a:solidFill>
                <a:latin typeface="+mn-lt"/>
                <a:ea typeface="+mn-ea"/>
                <a:cs typeface="+mn-cs"/>
              </a:rPr>
              <a:t> cause of emotion</a:t>
            </a:r>
          </a:p>
          <a:p>
            <a:pPr marL="228600" indent="0">
              <a:buFont typeface="Arial"/>
              <a:buNone/>
            </a:pPr>
            <a:r>
              <a:rPr lang="en-US" sz="3000" b="1" kern="1200" dirty="0">
                <a:solidFill>
                  <a:schemeClr val="tx1">
                    <a:lumMod val="85000"/>
                    <a:lumOff val="15000"/>
                  </a:schemeClr>
                </a:solidFill>
                <a:latin typeface="+mn-lt"/>
                <a:ea typeface="+mn-ea"/>
                <a:cs typeface="+mn-cs"/>
              </a:rPr>
              <a:t>Label </a:t>
            </a:r>
            <a:r>
              <a:rPr lang="en-US" sz="3000" kern="1200" dirty="0">
                <a:solidFill>
                  <a:schemeClr val="tx1">
                    <a:lumMod val="85000"/>
                    <a:lumOff val="15000"/>
                  </a:schemeClr>
                </a:solidFill>
                <a:latin typeface="+mn-lt"/>
                <a:ea typeface="+mn-ea"/>
                <a:cs typeface="+mn-cs"/>
              </a:rPr>
              <a:t>specifically</a:t>
            </a:r>
          </a:p>
          <a:p>
            <a:pPr marL="228600" indent="0">
              <a:buFont typeface="Arial"/>
              <a:buNone/>
            </a:pPr>
            <a:endParaRPr lang="en-US" sz="3000" kern="1200" dirty="0">
              <a:solidFill>
                <a:schemeClr val="tx1">
                  <a:lumMod val="85000"/>
                  <a:lumOff val="15000"/>
                </a:schemeClr>
              </a:solidFill>
              <a:latin typeface="+mn-lt"/>
              <a:ea typeface="+mn-ea"/>
              <a:cs typeface="+mn-cs"/>
            </a:endParaRPr>
          </a:p>
        </p:txBody>
      </p:sp>
      <p:sp>
        <p:nvSpPr>
          <p:cNvPr id="11" name="Text Placeholder 5">
            <a:extLst>
              <a:ext uri="{FF2B5EF4-FFF2-40B4-BE49-F238E27FC236}">
                <a16:creationId xmlns:a16="http://schemas.microsoft.com/office/drawing/2014/main" id="{4847F925-4B85-BB6A-C24A-6A7F83972AB6}"/>
              </a:ext>
            </a:extLst>
          </p:cNvPr>
          <p:cNvSpPr txBox="1">
            <a:spLocks/>
          </p:cNvSpPr>
          <p:nvPr/>
        </p:nvSpPr>
        <p:spPr>
          <a:xfrm>
            <a:off x="409249" y="4285252"/>
            <a:ext cx="6200503" cy="4415245"/>
          </a:xfrm>
          <a:prstGeom prst="rect">
            <a:avLst/>
          </a:prstGeom>
          <a:noFill/>
          <a:ln>
            <a:noFill/>
          </a:ln>
        </p:spPr>
        <p:txBody>
          <a:bodyPr spcFirstLastPara="1" wrap="square" lIns="91425" tIns="45700" rIns="91425" bIns="45700" anchor="t" anchorCtr="0">
            <a:normAutofit/>
          </a:bodyPr>
          <a:lstStyle>
            <a:defPPr marR="0" lvl="0" algn="l" rtl="0">
              <a:lnSpc>
                <a:spcPct val="100000"/>
              </a:lnSpc>
              <a:spcBef>
                <a:spcPts val="0"/>
              </a:spcBef>
              <a:spcAft>
                <a:spcPts val="0"/>
              </a:spcAft>
            </a:defPPr>
            <a:lvl1pPr marL="457200" marR="0" lvl="0" indent="-342900" algn="l" rtl="0">
              <a:lnSpc>
                <a:spcPct val="90000"/>
              </a:lnSpc>
              <a:spcBef>
                <a:spcPts val="1000"/>
              </a:spcBef>
              <a:spcAft>
                <a:spcPts val="0"/>
              </a:spcAft>
              <a:buClr>
                <a:schemeClr val="dk1"/>
              </a:buClr>
              <a:buSzPts val="1800"/>
              <a:buFont typeface="Arial"/>
              <a:buChar char="•"/>
              <a:defRPr sz="2800" b="0" i="0" u="none" strike="noStrike" cap="none">
                <a:solidFill>
                  <a:schemeClr val="dk1"/>
                </a:solidFill>
                <a:latin typeface="Calibri"/>
                <a:ea typeface="Calibri"/>
                <a:cs typeface="Calibri"/>
                <a:sym typeface="Calibri"/>
              </a:defRPr>
            </a:lvl1pPr>
            <a:lvl2pPr marL="914400" marR="0" lvl="1" indent="-342900" algn="l" rtl="0">
              <a:lnSpc>
                <a:spcPct val="90000"/>
              </a:lnSpc>
              <a:spcBef>
                <a:spcPts val="500"/>
              </a:spcBef>
              <a:spcAft>
                <a:spcPts val="0"/>
              </a:spcAft>
              <a:buClr>
                <a:schemeClr val="dk1"/>
              </a:buClr>
              <a:buSzPts val="1800"/>
              <a:buFont typeface="Arial"/>
              <a:buChar char="•"/>
              <a:defRPr sz="2400" b="0" i="0" u="none" strike="noStrike" cap="none">
                <a:solidFill>
                  <a:schemeClr val="dk1"/>
                </a:solidFill>
                <a:latin typeface="Calibri"/>
                <a:ea typeface="Calibri"/>
                <a:cs typeface="Calibri"/>
                <a:sym typeface="Calibri"/>
              </a:defRPr>
            </a:lvl2pPr>
            <a:lvl3pPr marL="1371600" marR="0" lvl="2" indent="-342900" algn="l" rtl="0">
              <a:lnSpc>
                <a:spcPct val="90000"/>
              </a:lnSpc>
              <a:spcBef>
                <a:spcPts val="500"/>
              </a:spcBef>
              <a:spcAft>
                <a:spcPts val="0"/>
              </a:spcAft>
              <a:buClr>
                <a:schemeClr val="dk1"/>
              </a:buClr>
              <a:buSzPts val="18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pPr marL="114300" indent="0">
              <a:buFont typeface="Arial"/>
              <a:buNone/>
            </a:pPr>
            <a:r>
              <a:rPr lang="en-US" sz="3500" dirty="0"/>
              <a:t>When…</a:t>
            </a:r>
          </a:p>
          <a:p>
            <a:r>
              <a:rPr lang="en-US" sz="3500" dirty="0"/>
              <a:t>In a meeting…</a:t>
            </a:r>
          </a:p>
          <a:p>
            <a:r>
              <a:rPr lang="en-US" sz="3500" dirty="0"/>
              <a:t>Driving home…</a:t>
            </a:r>
          </a:p>
          <a:p>
            <a:r>
              <a:rPr lang="en-US" sz="3500" dirty="0"/>
              <a:t>In the classroom…</a:t>
            </a:r>
          </a:p>
          <a:p>
            <a:pPr marL="114300" indent="0">
              <a:buFont typeface="Arial"/>
              <a:buNone/>
            </a:pPr>
            <a:endParaRPr lang="en-AU" dirty="0"/>
          </a:p>
        </p:txBody>
      </p:sp>
    </p:spTree>
    <p:extLst>
      <p:ext uri="{BB962C8B-B14F-4D97-AF65-F5344CB8AC3E}">
        <p14:creationId xmlns:p14="http://schemas.microsoft.com/office/powerpoint/2010/main" val="251758728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DE725F-9945-4857-B10C-C6A517AA5FA6}"/>
              </a:ext>
            </a:extLst>
          </p:cNvPr>
          <p:cNvSpPr>
            <a:spLocks noGrp="1"/>
          </p:cNvSpPr>
          <p:nvPr>
            <p:ph type="title"/>
          </p:nvPr>
        </p:nvSpPr>
        <p:spPr>
          <a:xfrm>
            <a:off x="487680" y="90652"/>
            <a:ext cx="10650583" cy="1290508"/>
          </a:xfrm>
        </p:spPr>
        <p:txBody>
          <a:bodyPr>
            <a:normAutofit fontScale="90000"/>
          </a:bodyPr>
          <a:lstStyle/>
          <a:p>
            <a:pPr algn="ctr"/>
            <a:r>
              <a:rPr lang="en-US" b="1" dirty="0"/>
              <a:t>Expressing Emotions </a:t>
            </a:r>
            <a:br>
              <a:rPr lang="en-US" b="1" dirty="0"/>
            </a:br>
            <a:r>
              <a:rPr lang="en-US" b="1" dirty="0"/>
              <a:t>‘A problem shared is a problem halved’</a:t>
            </a:r>
            <a:endParaRPr lang="en-AU" b="1" dirty="0"/>
          </a:p>
        </p:txBody>
      </p:sp>
      <p:pic>
        <p:nvPicPr>
          <p:cNvPr id="11268" name="Picture 4" descr="RULER: An Acronym for Social Emotional Learning + TpT Sale – Teacher In  Exile">
            <a:extLst>
              <a:ext uri="{FF2B5EF4-FFF2-40B4-BE49-F238E27FC236}">
                <a16:creationId xmlns:a16="http://schemas.microsoft.com/office/drawing/2014/main" id="{15134960-C0BA-4226-A385-E948A1C353B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99353" y="1381160"/>
            <a:ext cx="4026218" cy="5199689"/>
          </a:xfrm>
          <a:prstGeom prst="rect">
            <a:avLst/>
          </a:prstGeom>
          <a:noFill/>
          <a:extLst>
            <a:ext uri="{909E8E84-426E-40DD-AFC4-6F175D3DCCD1}">
              <a14:hiddenFill xmlns:a14="http://schemas.microsoft.com/office/drawing/2010/main">
                <a:solidFill>
                  <a:srgbClr val="FFFFFF"/>
                </a:solidFill>
              </a14:hiddenFill>
            </a:ext>
          </a:extLst>
        </p:spPr>
      </p:pic>
      <p:sp>
        <p:nvSpPr>
          <p:cNvPr id="6" name="Text Placeholder 5">
            <a:extLst>
              <a:ext uri="{FF2B5EF4-FFF2-40B4-BE49-F238E27FC236}">
                <a16:creationId xmlns:a16="http://schemas.microsoft.com/office/drawing/2014/main" id="{9F83A06E-0850-749A-168D-223EE95AC4AA}"/>
              </a:ext>
            </a:extLst>
          </p:cNvPr>
          <p:cNvSpPr>
            <a:spLocks noGrp="1"/>
          </p:cNvSpPr>
          <p:nvPr>
            <p:ph type="body" idx="2"/>
          </p:nvPr>
        </p:nvSpPr>
        <p:spPr>
          <a:xfrm>
            <a:off x="5022937" y="1803748"/>
            <a:ext cx="6990537" cy="4605759"/>
          </a:xfrm>
        </p:spPr>
        <p:txBody>
          <a:bodyPr>
            <a:normAutofit/>
          </a:bodyPr>
          <a:lstStyle/>
          <a:p>
            <a:pPr marL="114300" indent="0">
              <a:buNone/>
            </a:pPr>
            <a:r>
              <a:rPr lang="en-US" sz="3500" b="1" dirty="0"/>
              <a:t>Helpful expression</a:t>
            </a:r>
          </a:p>
          <a:p>
            <a:pPr>
              <a:buFontTx/>
              <a:buChar char="-"/>
            </a:pPr>
            <a:r>
              <a:rPr lang="en-US" sz="3500" dirty="0"/>
              <a:t>Involves the </a:t>
            </a:r>
            <a:r>
              <a:rPr lang="en-US" sz="3500" b="1" dirty="0"/>
              <a:t>right place, time, person or God </a:t>
            </a:r>
            <a:r>
              <a:rPr lang="en-US" sz="3500" dirty="0"/>
              <a:t>(prayer), </a:t>
            </a:r>
            <a:r>
              <a:rPr lang="en-US" sz="3500" b="1" dirty="0"/>
              <a:t>tone</a:t>
            </a:r>
            <a:endParaRPr lang="en-US" sz="3500" dirty="0"/>
          </a:p>
          <a:p>
            <a:pPr>
              <a:buFontTx/>
              <a:buChar char="-"/>
            </a:pPr>
            <a:r>
              <a:rPr lang="en-US" sz="3500" dirty="0"/>
              <a:t>Reduces the intensity of unpleasant emotion</a:t>
            </a:r>
          </a:p>
          <a:p>
            <a:pPr marL="114300" indent="0">
              <a:buNone/>
            </a:pPr>
            <a:endParaRPr lang="en-US" sz="3500" dirty="0"/>
          </a:p>
          <a:p>
            <a:pPr marL="114300" indent="0">
              <a:buNone/>
            </a:pPr>
            <a:r>
              <a:rPr lang="en-US" sz="3500" b="1" dirty="0"/>
              <a:t>Unhelpful expression</a:t>
            </a:r>
            <a:r>
              <a:rPr lang="en-US" sz="3500" dirty="0"/>
              <a:t>…</a:t>
            </a:r>
          </a:p>
          <a:p>
            <a:pPr marL="114300" indent="0">
              <a:buNone/>
            </a:pPr>
            <a:endParaRPr lang="en-AU" dirty="0"/>
          </a:p>
        </p:txBody>
      </p:sp>
    </p:spTree>
    <p:extLst>
      <p:ext uri="{BB962C8B-B14F-4D97-AF65-F5344CB8AC3E}">
        <p14:creationId xmlns:p14="http://schemas.microsoft.com/office/powerpoint/2010/main" val="11081823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additive="base">
                                        <p:cTn id="7"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xEl>
                                              <p:pRg st="1" end="1"/>
                                            </p:txEl>
                                          </p:spTgt>
                                        </p:tgtEl>
                                        <p:attrNameLst>
                                          <p:attrName>style.visibility</p:attrName>
                                        </p:attrNameLst>
                                      </p:cBhvr>
                                      <p:to>
                                        <p:strVal val="visible"/>
                                      </p:to>
                                    </p:set>
                                    <p:anim calcmode="lin" valueType="num">
                                      <p:cBhvr additive="base">
                                        <p:cTn id="13" dur="500" fill="hold"/>
                                        <p:tgtEl>
                                          <p:spTgt spid="6">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6">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6">
                                            <p:txEl>
                                              <p:pRg st="2" end="2"/>
                                            </p:txEl>
                                          </p:spTgt>
                                        </p:tgtEl>
                                        <p:attrNameLst>
                                          <p:attrName>style.visibility</p:attrName>
                                        </p:attrNameLst>
                                      </p:cBhvr>
                                      <p:to>
                                        <p:strVal val="visible"/>
                                      </p:to>
                                    </p:set>
                                    <p:anim calcmode="lin" valueType="num">
                                      <p:cBhvr additive="base">
                                        <p:cTn id="19" dur="500" fill="hold"/>
                                        <p:tgtEl>
                                          <p:spTgt spid="6">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6">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6">
                                            <p:txEl>
                                              <p:pRg st="4" end="4"/>
                                            </p:txEl>
                                          </p:spTgt>
                                        </p:tgtEl>
                                        <p:attrNameLst>
                                          <p:attrName>style.visibility</p:attrName>
                                        </p:attrNameLst>
                                      </p:cBhvr>
                                      <p:to>
                                        <p:strVal val="visible"/>
                                      </p:to>
                                    </p:set>
                                    <p:anim calcmode="lin" valueType="num">
                                      <p:cBhvr additive="base">
                                        <p:cTn id="25" dur="500" fill="hold"/>
                                        <p:tgtEl>
                                          <p:spTgt spid="6">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6">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DE725F-9945-4857-B10C-C6A517AA5FA6}"/>
              </a:ext>
            </a:extLst>
          </p:cNvPr>
          <p:cNvSpPr>
            <a:spLocks noGrp="1"/>
          </p:cNvSpPr>
          <p:nvPr>
            <p:ph type="title"/>
          </p:nvPr>
        </p:nvSpPr>
        <p:spPr>
          <a:xfrm>
            <a:off x="487680" y="90652"/>
            <a:ext cx="10650583" cy="1290508"/>
          </a:xfrm>
        </p:spPr>
        <p:txBody>
          <a:bodyPr>
            <a:normAutofit/>
          </a:bodyPr>
          <a:lstStyle/>
          <a:p>
            <a:pPr algn="ctr"/>
            <a:r>
              <a:rPr lang="en-US" b="1" dirty="0"/>
              <a:t>Regulating Emotions Includes:</a:t>
            </a:r>
            <a:endParaRPr lang="en-AU" b="1" dirty="0"/>
          </a:p>
        </p:txBody>
      </p:sp>
      <p:pic>
        <p:nvPicPr>
          <p:cNvPr id="11268" name="Picture 4" descr="RULER: An Acronym for Social Emotional Learning + TpT Sale – Teacher In  Exile">
            <a:extLst>
              <a:ext uri="{FF2B5EF4-FFF2-40B4-BE49-F238E27FC236}">
                <a16:creationId xmlns:a16="http://schemas.microsoft.com/office/drawing/2014/main" id="{15134960-C0BA-4226-A385-E948A1C353B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99353" y="1381160"/>
            <a:ext cx="4026218" cy="5199689"/>
          </a:xfrm>
          <a:prstGeom prst="rect">
            <a:avLst/>
          </a:prstGeom>
          <a:noFill/>
          <a:extLst>
            <a:ext uri="{909E8E84-426E-40DD-AFC4-6F175D3DCCD1}">
              <a14:hiddenFill xmlns:a14="http://schemas.microsoft.com/office/drawing/2010/main">
                <a:solidFill>
                  <a:srgbClr val="FFFFFF"/>
                </a:solidFill>
              </a14:hiddenFill>
            </a:ext>
          </a:extLst>
        </p:spPr>
      </p:pic>
      <p:sp>
        <p:nvSpPr>
          <p:cNvPr id="6" name="Text Placeholder 5">
            <a:extLst>
              <a:ext uri="{FF2B5EF4-FFF2-40B4-BE49-F238E27FC236}">
                <a16:creationId xmlns:a16="http://schemas.microsoft.com/office/drawing/2014/main" id="{9F83A06E-0850-749A-168D-223EE95AC4AA}"/>
              </a:ext>
            </a:extLst>
          </p:cNvPr>
          <p:cNvSpPr>
            <a:spLocks noGrp="1"/>
          </p:cNvSpPr>
          <p:nvPr>
            <p:ph type="body" idx="2"/>
          </p:nvPr>
        </p:nvSpPr>
        <p:spPr>
          <a:xfrm>
            <a:off x="5237452" y="1781993"/>
            <a:ext cx="6687326" cy="5199689"/>
          </a:xfrm>
        </p:spPr>
        <p:txBody>
          <a:bodyPr>
            <a:normAutofit/>
          </a:bodyPr>
          <a:lstStyle/>
          <a:p>
            <a:r>
              <a:rPr lang="en-US" sz="3500" dirty="0"/>
              <a:t>Increasing and extending pleasant emotions.</a:t>
            </a:r>
          </a:p>
          <a:p>
            <a:endParaRPr lang="en-US" sz="3500" dirty="0"/>
          </a:p>
          <a:p>
            <a:r>
              <a:rPr lang="en-US" sz="3500" dirty="0"/>
              <a:t>Creating helpful emotions</a:t>
            </a:r>
          </a:p>
          <a:p>
            <a:endParaRPr lang="en-US" sz="3500" dirty="0"/>
          </a:p>
          <a:p>
            <a:r>
              <a:rPr lang="en-US" sz="3500" dirty="0"/>
              <a:t>Reducing intensity and changing unpleasant emotions</a:t>
            </a:r>
          </a:p>
          <a:p>
            <a:pPr marL="114300" indent="0">
              <a:buNone/>
            </a:pPr>
            <a:endParaRPr lang="en-AU" dirty="0"/>
          </a:p>
        </p:txBody>
      </p:sp>
    </p:spTree>
    <p:extLst>
      <p:ext uri="{BB962C8B-B14F-4D97-AF65-F5344CB8AC3E}">
        <p14:creationId xmlns:p14="http://schemas.microsoft.com/office/powerpoint/2010/main" val="61600363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C57322-8104-D8FF-0F07-711DFDC6A56B}"/>
              </a:ext>
            </a:extLst>
          </p:cNvPr>
          <p:cNvSpPr>
            <a:spLocks noGrp="1"/>
          </p:cNvSpPr>
          <p:nvPr>
            <p:ph type="title"/>
          </p:nvPr>
        </p:nvSpPr>
        <p:spPr/>
        <p:txBody>
          <a:bodyPr/>
          <a:lstStyle/>
          <a:p>
            <a:r>
              <a:rPr lang="en-US" b="1" dirty="0"/>
              <a:t>Strategies to Regulate </a:t>
            </a:r>
            <a:r>
              <a:rPr lang="en-US" dirty="0"/>
              <a:t>(reduce or change unpleasant) </a:t>
            </a:r>
            <a:r>
              <a:rPr lang="en-US" b="1" dirty="0"/>
              <a:t>emotions</a:t>
            </a:r>
            <a:endParaRPr lang="en-AU" b="1" dirty="0"/>
          </a:p>
        </p:txBody>
      </p:sp>
      <p:sp>
        <p:nvSpPr>
          <p:cNvPr id="3" name="Text Placeholder 2">
            <a:extLst>
              <a:ext uri="{FF2B5EF4-FFF2-40B4-BE49-F238E27FC236}">
                <a16:creationId xmlns:a16="http://schemas.microsoft.com/office/drawing/2014/main" id="{4EFECE83-7771-CA53-B704-7E4F70309E23}"/>
              </a:ext>
            </a:extLst>
          </p:cNvPr>
          <p:cNvSpPr>
            <a:spLocks noGrp="1"/>
          </p:cNvSpPr>
          <p:nvPr>
            <p:ph type="body" idx="1"/>
          </p:nvPr>
        </p:nvSpPr>
        <p:spPr>
          <a:xfrm>
            <a:off x="914399" y="1828800"/>
            <a:ext cx="7265097" cy="4835047"/>
          </a:xfrm>
        </p:spPr>
        <p:txBody>
          <a:bodyPr>
            <a:normAutofit fontScale="92500" lnSpcReduction="20000"/>
          </a:bodyPr>
          <a:lstStyle/>
          <a:p>
            <a:r>
              <a:rPr lang="en-US" sz="3500" dirty="0"/>
              <a:t>Deep breathing</a:t>
            </a:r>
          </a:p>
          <a:p>
            <a:r>
              <a:rPr lang="en-US" sz="3500" dirty="0"/>
              <a:t>Focus your thoughts on other things</a:t>
            </a:r>
          </a:p>
          <a:p>
            <a:r>
              <a:rPr lang="en-US" sz="3500" dirty="0"/>
              <a:t>Listen to or play music</a:t>
            </a:r>
          </a:p>
          <a:p>
            <a:r>
              <a:rPr lang="en-US" sz="3500" dirty="0"/>
              <a:t>Exercise</a:t>
            </a:r>
          </a:p>
          <a:p>
            <a:r>
              <a:rPr lang="en-US" sz="3500" dirty="0" err="1"/>
              <a:t>Colouring</a:t>
            </a:r>
            <a:r>
              <a:rPr lang="en-US" sz="3500" dirty="0"/>
              <a:t> in or read a book</a:t>
            </a:r>
          </a:p>
          <a:p>
            <a:r>
              <a:rPr lang="en-US" sz="3500" dirty="0"/>
              <a:t>Smile (hold a pencil in your </a:t>
            </a:r>
            <a:r>
              <a:rPr lang="en-US" sz="3500" dirty="0" err="1"/>
              <a:t>teath</a:t>
            </a:r>
            <a:r>
              <a:rPr lang="en-US" sz="3500" dirty="0"/>
              <a:t>)</a:t>
            </a:r>
          </a:p>
          <a:p>
            <a:r>
              <a:rPr lang="en-US" sz="3500" dirty="0"/>
              <a:t>Call a friend</a:t>
            </a:r>
          </a:p>
          <a:p>
            <a:r>
              <a:rPr lang="en-US" sz="3500" dirty="0"/>
              <a:t>Watch a comedy or tv show</a:t>
            </a:r>
          </a:p>
          <a:p>
            <a:r>
              <a:rPr lang="en-US" sz="3500" dirty="0"/>
              <a:t>Eat yummy food, wine…</a:t>
            </a:r>
          </a:p>
          <a:p>
            <a:r>
              <a:rPr lang="en-US" sz="3500" dirty="0" err="1"/>
              <a:t>etc</a:t>
            </a:r>
            <a:endParaRPr lang="en-US" sz="3500" dirty="0"/>
          </a:p>
          <a:p>
            <a:endParaRPr lang="en-AU" dirty="0"/>
          </a:p>
        </p:txBody>
      </p:sp>
    </p:spTree>
    <p:extLst>
      <p:ext uri="{BB962C8B-B14F-4D97-AF65-F5344CB8AC3E}">
        <p14:creationId xmlns:p14="http://schemas.microsoft.com/office/powerpoint/2010/main" val="386512034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113F13-C289-EF2E-CD2A-FD7385F3AC3C}"/>
              </a:ext>
            </a:extLst>
          </p:cNvPr>
          <p:cNvSpPr>
            <a:spLocks noGrp="1"/>
          </p:cNvSpPr>
          <p:nvPr>
            <p:ph type="title"/>
          </p:nvPr>
        </p:nvSpPr>
        <p:spPr/>
        <p:txBody>
          <a:bodyPr/>
          <a:lstStyle/>
          <a:p>
            <a:endParaRPr lang="en-AU" dirty="0"/>
          </a:p>
        </p:txBody>
      </p:sp>
      <p:sp>
        <p:nvSpPr>
          <p:cNvPr id="3" name="Text Placeholder 2">
            <a:extLst>
              <a:ext uri="{FF2B5EF4-FFF2-40B4-BE49-F238E27FC236}">
                <a16:creationId xmlns:a16="http://schemas.microsoft.com/office/drawing/2014/main" id="{962CBCFC-A159-47C4-D8F8-0609AA5EA27B}"/>
              </a:ext>
            </a:extLst>
          </p:cNvPr>
          <p:cNvSpPr>
            <a:spLocks noGrp="1"/>
          </p:cNvSpPr>
          <p:nvPr>
            <p:ph type="body" idx="1"/>
          </p:nvPr>
        </p:nvSpPr>
        <p:spPr/>
        <p:txBody>
          <a:bodyPr/>
          <a:lstStyle/>
          <a:p>
            <a:endParaRPr lang="en-AU"/>
          </a:p>
        </p:txBody>
      </p:sp>
      <p:sp>
        <p:nvSpPr>
          <p:cNvPr id="4" name="Text Placeholder 3">
            <a:extLst>
              <a:ext uri="{FF2B5EF4-FFF2-40B4-BE49-F238E27FC236}">
                <a16:creationId xmlns:a16="http://schemas.microsoft.com/office/drawing/2014/main" id="{20C0F3C7-C67B-CF55-8AB4-439B4A7C2559}"/>
              </a:ext>
            </a:extLst>
          </p:cNvPr>
          <p:cNvSpPr>
            <a:spLocks noGrp="1"/>
          </p:cNvSpPr>
          <p:nvPr>
            <p:ph type="body" idx="2"/>
          </p:nvPr>
        </p:nvSpPr>
        <p:spPr/>
        <p:txBody>
          <a:bodyPr/>
          <a:lstStyle/>
          <a:p>
            <a:endParaRPr lang="en-AU"/>
          </a:p>
        </p:txBody>
      </p:sp>
      <p:pic>
        <p:nvPicPr>
          <p:cNvPr id="5" name="Picture 4" descr="Diagram&#10;&#10;Description automatically generated">
            <a:extLst>
              <a:ext uri="{FF2B5EF4-FFF2-40B4-BE49-F238E27FC236}">
                <a16:creationId xmlns:a16="http://schemas.microsoft.com/office/drawing/2014/main" id="{A420A5F2-2FC7-302D-D19B-DCCDA1D1DD09}"/>
              </a:ext>
            </a:extLst>
          </p:cNvPr>
          <p:cNvPicPr>
            <a:picLocks noChangeAspect="1"/>
          </p:cNvPicPr>
          <p:nvPr/>
        </p:nvPicPr>
        <p:blipFill>
          <a:blip r:embed="rId2"/>
          <a:stretch>
            <a:fillRect/>
          </a:stretch>
        </p:blipFill>
        <p:spPr>
          <a:xfrm>
            <a:off x="747006" y="-90032"/>
            <a:ext cx="9988485" cy="7227432"/>
          </a:xfrm>
          <a:prstGeom prst="rect">
            <a:avLst/>
          </a:prstGeom>
        </p:spPr>
      </p:pic>
    </p:spTree>
    <p:extLst>
      <p:ext uri="{BB962C8B-B14F-4D97-AF65-F5344CB8AC3E}">
        <p14:creationId xmlns:p14="http://schemas.microsoft.com/office/powerpoint/2010/main" val="245327977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DE725F-9945-4857-B10C-C6A517AA5FA6}"/>
              </a:ext>
            </a:extLst>
          </p:cNvPr>
          <p:cNvSpPr>
            <a:spLocks noGrp="1"/>
          </p:cNvSpPr>
          <p:nvPr>
            <p:ph type="title"/>
          </p:nvPr>
        </p:nvSpPr>
        <p:spPr>
          <a:xfrm>
            <a:off x="487680" y="90652"/>
            <a:ext cx="10380617" cy="1170289"/>
          </a:xfrm>
        </p:spPr>
        <p:txBody>
          <a:bodyPr>
            <a:normAutofit/>
          </a:bodyPr>
          <a:lstStyle/>
          <a:p>
            <a:pPr algn="ctr"/>
            <a:r>
              <a:rPr lang="en-US" b="1" dirty="0"/>
              <a:t>Which fundamental EQ skill did Marc miss?</a:t>
            </a:r>
            <a:endParaRPr lang="en-AU" b="1" dirty="0"/>
          </a:p>
        </p:txBody>
      </p:sp>
      <p:sp>
        <p:nvSpPr>
          <p:cNvPr id="3" name="Text Placeholder 2">
            <a:extLst>
              <a:ext uri="{FF2B5EF4-FFF2-40B4-BE49-F238E27FC236}">
                <a16:creationId xmlns:a16="http://schemas.microsoft.com/office/drawing/2014/main" id="{E3CEF585-C3B2-4BAF-98F5-7D725B0B3333}"/>
              </a:ext>
            </a:extLst>
          </p:cNvPr>
          <p:cNvSpPr>
            <a:spLocks noGrp="1"/>
          </p:cNvSpPr>
          <p:nvPr>
            <p:ph type="body" idx="1"/>
          </p:nvPr>
        </p:nvSpPr>
        <p:spPr>
          <a:xfrm>
            <a:off x="-4986545" y="1825625"/>
            <a:ext cx="11006345" cy="3427228"/>
          </a:xfrm>
        </p:spPr>
        <p:txBody>
          <a:bodyPr/>
          <a:lstStyle/>
          <a:p>
            <a:endParaRPr lang="en-AU" dirty="0"/>
          </a:p>
        </p:txBody>
      </p:sp>
      <p:sp>
        <p:nvSpPr>
          <p:cNvPr id="4" name="Text Placeholder 3">
            <a:extLst>
              <a:ext uri="{FF2B5EF4-FFF2-40B4-BE49-F238E27FC236}">
                <a16:creationId xmlns:a16="http://schemas.microsoft.com/office/drawing/2014/main" id="{70C61BE7-B327-4F53-9C4D-E77541DA66F9}"/>
              </a:ext>
            </a:extLst>
          </p:cNvPr>
          <p:cNvSpPr>
            <a:spLocks noGrp="1"/>
          </p:cNvSpPr>
          <p:nvPr>
            <p:ph type="body" idx="2"/>
          </p:nvPr>
        </p:nvSpPr>
        <p:spPr>
          <a:xfrm>
            <a:off x="6678453" y="5945474"/>
            <a:ext cx="4983583" cy="515156"/>
          </a:xfrm>
        </p:spPr>
        <p:txBody>
          <a:bodyPr>
            <a:normAutofit fontScale="77500" lnSpcReduction="20000"/>
          </a:bodyPr>
          <a:lstStyle/>
          <a:p>
            <a:pPr marL="114300" indent="0">
              <a:buNone/>
            </a:pPr>
            <a:r>
              <a:rPr lang="en-US" dirty="0"/>
              <a:t>Professor Marc Bracket (YALE University)</a:t>
            </a:r>
            <a:endParaRPr lang="en-AU" dirty="0"/>
          </a:p>
        </p:txBody>
      </p:sp>
      <p:pic>
        <p:nvPicPr>
          <p:cNvPr id="11268" name="Picture 4" descr="RULER: An Acronym for Social Emotional Learning + TpT Sale – Teacher In  Exile">
            <a:extLst>
              <a:ext uri="{FF2B5EF4-FFF2-40B4-BE49-F238E27FC236}">
                <a16:creationId xmlns:a16="http://schemas.microsoft.com/office/drawing/2014/main" id="{15134960-C0BA-4226-A385-E948A1C353B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3451" y="1260941"/>
            <a:ext cx="4026218" cy="5199689"/>
          </a:xfrm>
          <a:prstGeom prst="rect">
            <a:avLst/>
          </a:prstGeom>
          <a:noFill/>
          <a:extLst>
            <a:ext uri="{909E8E84-426E-40DD-AFC4-6F175D3DCCD1}">
              <a14:hiddenFill xmlns:a14="http://schemas.microsoft.com/office/drawing/2010/main">
                <a:solidFill>
                  <a:srgbClr val="FFFFFF"/>
                </a:solidFill>
              </a14:hiddenFill>
            </a:ext>
          </a:extLst>
        </p:spPr>
      </p:pic>
      <p:pic>
        <p:nvPicPr>
          <p:cNvPr id="11270" name="Picture 6" descr="13 Best RULER ideas | emotional intelligence, emotions, child study center">
            <a:extLst>
              <a:ext uri="{FF2B5EF4-FFF2-40B4-BE49-F238E27FC236}">
                <a16:creationId xmlns:a16="http://schemas.microsoft.com/office/drawing/2014/main" id="{49CA577A-D65F-42BB-B1B9-3901B88C344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50850" y="1468245"/>
            <a:ext cx="4477229" cy="4477229"/>
          </a:xfrm>
          <a:prstGeom prst="rect">
            <a:avLst/>
          </a:prstGeom>
          <a:noFill/>
          <a:extLst>
            <a:ext uri="{909E8E84-426E-40DD-AFC4-6F175D3DCCD1}">
              <a14:hiddenFill xmlns:a14="http://schemas.microsoft.com/office/drawing/2010/main">
                <a:solidFill>
                  <a:srgbClr val="FFFFFF"/>
                </a:solidFill>
              </a14:hiddenFill>
            </a:ext>
          </a:extLst>
        </p:spPr>
      </p:pic>
      <p:sp>
        <p:nvSpPr>
          <p:cNvPr id="7" name="Title 1">
            <a:extLst>
              <a:ext uri="{FF2B5EF4-FFF2-40B4-BE49-F238E27FC236}">
                <a16:creationId xmlns:a16="http://schemas.microsoft.com/office/drawing/2014/main" id="{761357BB-ED85-AABA-7DA0-43E9FFDEE14A}"/>
              </a:ext>
            </a:extLst>
          </p:cNvPr>
          <p:cNvSpPr txBox="1">
            <a:spLocks/>
          </p:cNvSpPr>
          <p:nvPr/>
        </p:nvSpPr>
        <p:spPr>
          <a:xfrm>
            <a:off x="1591622" y="3706859"/>
            <a:ext cx="2316684" cy="1190749"/>
          </a:xfrm>
          <a:prstGeom prst="rect">
            <a:avLst/>
          </a:prstGeom>
          <a:noFill/>
          <a:ln>
            <a:noFill/>
          </a:ln>
        </p:spPr>
        <p:txBody>
          <a:bodyPr spcFirstLastPara="1" wrap="square" lIns="91425" tIns="45700" rIns="91425" bIns="45700" anchor="ctr" anchorCtr="0">
            <a:norm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18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algn="ctr"/>
            <a:r>
              <a:rPr lang="en-US" b="1" dirty="0">
                <a:solidFill>
                  <a:srgbClr val="FF0000"/>
                </a:solidFill>
              </a:rPr>
              <a:t>T</a:t>
            </a:r>
            <a:r>
              <a:rPr lang="en-US" b="1" dirty="0">
                <a:solidFill>
                  <a:schemeClr val="accent1"/>
                </a:solidFill>
              </a:rPr>
              <a:t>hink</a:t>
            </a:r>
            <a:endParaRPr lang="en-AU" b="1" dirty="0">
              <a:solidFill>
                <a:schemeClr val="accent1"/>
              </a:solidFill>
            </a:endParaRPr>
          </a:p>
        </p:txBody>
      </p:sp>
    </p:spTree>
    <p:extLst>
      <p:ext uri="{BB962C8B-B14F-4D97-AF65-F5344CB8AC3E}">
        <p14:creationId xmlns:p14="http://schemas.microsoft.com/office/powerpoint/2010/main" val="15456964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1000" fill="hold"/>
                                        <p:tgtEl>
                                          <p:spTgt spid="7"/>
                                        </p:tgtEl>
                                        <p:attrNameLst>
                                          <p:attrName>ppt_w</p:attrName>
                                        </p:attrNameLst>
                                      </p:cBhvr>
                                      <p:tavLst>
                                        <p:tav tm="0">
                                          <p:val>
                                            <p:fltVal val="0"/>
                                          </p:val>
                                        </p:tav>
                                        <p:tav tm="100000">
                                          <p:val>
                                            <p:strVal val="#ppt_w"/>
                                          </p:val>
                                        </p:tav>
                                      </p:tavLst>
                                    </p:anim>
                                    <p:anim calcmode="lin" valueType="num">
                                      <p:cBhvr>
                                        <p:cTn id="8" dur="1000" fill="hold"/>
                                        <p:tgtEl>
                                          <p:spTgt spid="7"/>
                                        </p:tgtEl>
                                        <p:attrNameLst>
                                          <p:attrName>ppt_h</p:attrName>
                                        </p:attrNameLst>
                                      </p:cBhvr>
                                      <p:tavLst>
                                        <p:tav tm="0">
                                          <p:val>
                                            <p:fltVal val="0"/>
                                          </p:val>
                                        </p:tav>
                                        <p:tav tm="100000">
                                          <p:val>
                                            <p:strVal val="#ppt_h"/>
                                          </p:val>
                                        </p:tav>
                                      </p:tavLst>
                                    </p:anim>
                                    <p:anim calcmode="lin" valueType="num">
                                      <p:cBhvr>
                                        <p:cTn id="9" dur="1000" fill="hold"/>
                                        <p:tgtEl>
                                          <p:spTgt spid="7"/>
                                        </p:tgtEl>
                                        <p:attrNameLst>
                                          <p:attrName>style.rotation</p:attrName>
                                        </p:attrNameLst>
                                      </p:cBhvr>
                                      <p:tavLst>
                                        <p:tav tm="0">
                                          <p:val>
                                            <p:fltVal val="90"/>
                                          </p:val>
                                        </p:tav>
                                        <p:tav tm="100000">
                                          <p:val>
                                            <p:fltVal val="0"/>
                                          </p:val>
                                        </p:tav>
                                      </p:tavLst>
                                    </p:anim>
                                    <p:animEffect transition="in" filter="fade">
                                      <p:cBhvr>
                                        <p:cTn id="10"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A2A9B3-84C1-A3CF-743E-66FCEB2E8E8A}"/>
              </a:ext>
            </a:extLst>
          </p:cNvPr>
          <p:cNvSpPr>
            <a:spLocks noGrp="1"/>
          </p:cNvSpPr>
          <p:nvPr>
            <p:ph type="title"/>
          </p:nvPr>
        </p:nvSpPr>
        <p:spPr>
          <a:xfrm>
            <a:off x="626301" y="493951"/>
            <a:ext cx="11134320" cy="1556793"/>
          </a:xfrm>
        </p:spPr>
        <p:txBody>
          <a:bodyPr>
            <a:normAutofit/>
          </a:bodyPr>
          <a:lstStyle/>
          <a:p>
            <a:r>
              <a:rPr lang="en-US" dirty="0"/>
              <a:t>You must</a:t>
            </a:r>
            <a:r>
              <a:rPr lang="en-US" dirty="0">
                <a:solidFill>
                  <a:schemeClr val="accent1"/>
                </a:solidFill>
              </a:rPr>
              <a:t> </a:t>
            </a:r>
            <a:r>
              <a:rPr lang="en-US" dirty="0">
                <a:solidFill>
                  <a:srgbClr val="FF0000"/>
                </a:solidFill>
              </a:rPr>
              <a:t>T</a:t>
            </a:r>
            <a:r>
              <a:rPr lang="en-US" dirty="0">
                <a:solidFill>
                  <a:schemeClr val="accent1"/>
                </a:solidFill>
              </a:rPr>
              <a:t>hink </a:t>
            </a:r>
            <a:r>
              <a:rPr lang="en-US" dirty="0"/>
              <a:t>before you express or regulate your emotions may be </a:t>
            </a:r>
            <a:r>
              <a:rPr lang="en-US" dirty="0">
                <a:solidFill>
                  <a:srgbClr val="FF0000"/>
                </a:solidFill>
              </a:rPr>
              <a:t>wrong or unhelpful. </a:t>
            </a:r>
            <a:endParaRPr lang="en-AU" dirty="0">
              <a:solidFill>
                <a:srgbClr val="FF0000"/>
              </a:solidFill>
            </a:endParaRPr>
          </a:p>
        </p:txBody>
      </p:sp>
      <p:sp>
        <p:nvSpPr>
          <p:cNvPr id="3" name="Text Placeholder 2">
            <a:extLst>
              <a:ext uri="{FF2B5EF4-FFF2-40B4-BE49-F238E27FC236}">
                <a16:creationId xmlns:a16="http://schemas.microsoft.com/office/drawing/2014/main" id="{E9E2995F-4C01-1E5F-4FCB-ECE966E7AE89}"/>
              </a:ext>
            </a:extLst>
          </p:cNvPr>
          <p:cNvSpPr>
            <a:spLocks noGrp="1"/>
          </p:cNvSpPr>
          <p:nvPr>
            <p:ph type="body" idx="1"/>
          </p:nvPr>
        </p:nvSpPr>
        <p:spPr>
          <a:xfrm>
            <a:off x="2693096" y="1812738"/>
            <a:ext cx="11564828" cy="4241726"/>
          </a:xfrm>
        </p:spPr>
        <p:txBody>
          <a:bodyPr>
            <a:normAutofit/>
          </a:bodyPr>
          <a:lstStyle/>
          <a:p>
            <a:pPr marL="114300" indent="0">
              <a:buNone/>
            </a:pPr>
            <a:endParaRPr lang="en-US" dirty="0"/>
          </a:p>
        </p:txBody>
      </p:sp>
      <p:pic>
        <p:nvPicPr>
          <p:cNvPr id="2050" name="Picture 2" descr="The Day I Learned I'm the Same Age as Homer Simpson :: YummyMummyClub.ca">
            <a:extLst>
              <a:ext uri="{FF2B5EF4-FFF2-40B4-BE49-F238E27FC236}">
                <a16:creationId xmlns:a16="http://schemas.microsoft.com/office/drawing/2014/main" id="{314C25C7-9BBA-A83F-D05E-B337BBE6418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84985" y="2478370"/>
            <a:ext cx="6645379" cy="39000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3786004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113F13-C289-EF2E-CD2A-FD7385F3AC3C}"/>
              </a:ext>
            </a:extLst>
          </p:cNvPr>
          <p:cNvSpPr>
            <a:spLocks noGrp="1"/>
          </p:cNvSpPr>
          <p:nvPr>
            <p:ph type="title"/>
          </p:nvPr>
        </p:nvSpPr>
        <p:spPr/>
        <p:txBody>
          <a:bodyPr/>
          <a:lstStyle/>
          <a:p>
            <a:endParaRPr lang="en-AU" dirty="0"/>
          </a:p>
        </p:txBody>
      </p:sp>
      <p:sp>
        <p:nvSpPr>
          <p:cNvPr id="3" name="Text Placeholder 2">
            <a:extLst>
              <a:ext uri="{FF2B5EF4-FFF2-40B4-BE49-F238E27FC236}">
                <a16:creationId xmlns:a16="http://schemas.microsoft.com/office/drawing/2014/main" id="{962CBCFC-A159-47C4-D8F8-0609AA5EA27B}"/>
              </a:ext>
            </a:extLst>
          </p:cNvPr>
          <p:cNvSpPr>
            <a:spLocks noGrp="1"/>
          </p:cNvSpPr>
          <p:nvPr>
            <p:ph type="body" idx="1"/>
          </p:nvPr>
        </p:nvSpPr>
        <p:spPr/>
        <p:txBody>
          <a:bodyPr/>
          <a:lstStyle/>
          <a:p>
            <a:endParaRPr lang="en-AU"/>
          </a:p>
        </p:txBody>
      </p:sp>
      <p:sp>
        <p:nvSpPr>
          <p:cNvPr id="4" name="Text Placeholder 3">
            <a:extLst>
              <a:ext uri="{FF2B5EF4-FFF2-40B4-BE49-F238E27FC236}">
                <a16:creationId xmlns:a16="http://schemas.microsoft.com/office/drawing/2014/main" id="{20C0F3C7-C67B-CF55-8AB4-439B4A7C2559}"/>
              </a:ext>
            </a:extLst>
          </p:cNvPr>
          <p:cNvSpPr>
            <a:spLocks noGrp="1"/>
          </p:cNvSpPr>
          <p:nvPr>
            <p:ph type="body" idx="2"/>
          </p:nvPr>
        </p:nvSpPr>
        <p:spPr/>
        <p:txBody>
          <a:bodyPr/>
          <a:lstStyle/>
          <a:p>
            <a:endParaRPr lang="en-AU"/>
          </a:p>
        </p:txBody>
      </p:sp>
      <p:pic>
        <p:nvPicPr>
          <p:cNvPr id="5" name="Picture 4" descr="Diagram&#10;&#10;Description automatically generated">
            <a:extLst>
              <a:ext uri="{FF2B5EF4-FFF2-40B4-BE49-F238E27FC236}">
                <a16:creationId xmlns:a16="http://schemas.microsoft.com/office/drawing/2014/main" id="{A420A5F2-2FC7-302D-D19B-DCCDA1D1DD09}"/>
              </a:ext>
            </a:extLst>
          </p:cNvPr>
          <p:cNvPicPr>
            <a:picLocks noChangeAspect="1"/>
          </p:cNvPicPr>
          <p:nvPr/>
        </p:nvPicPr>
        <p:blipFill>
          <a:blip r:embed="rId2"/>
          <a:stretch>
            <a:fillRect/>
          </a:stretch>
        </p:blipFill>
        <p:spPr>
          <a:xfrm>
            <a:off x="747006" y="-90032"/>
            <a:ext cx="9988485" cy="7227432"/>
          </a:xfrm>
          <a:prstGeom prst="rect">
            <a:avLst/>
          </a:prstGeom>
        </p:spPr>
      </p:pic>
    </p:spTree>
    <p:extLst>
      <p:ext uri="{BB962C8B-B14F-4D97-AF65-F5344CB8AC3E}">
        <p14:creationId xmlns:p14="http://schemas.microsoft.com/office/powerpoint/2010/main" val="329507979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380DC7-9907-4F75-9367-13324E3FDED9}"/>
              </a:ext>
            </a:extLst>
          </p:cNvPr>
          <p:cNvSpPr>
            <a:spLocks noGrp="1"/>
          </p:cNvSpPr>
          <p:nvPr>
            <p:ph type="title"/>
          </p:nvPr>
        </p:nvSpPr>
        <p:spPr>
          <a:xfrm>
            <a:off x="868343" y="1006728"/>
            <a:ext cx="10931175" cy="1104659"/>
          </a:xfrm>
        </p:spPr>
        <p:txBody>
          <a:bodyPr>
            <a:normAutofit/>
          </a:bodyPr>
          <a:lstStyle/>
          <a:p>
            <a:r>
              <a:rPr lang="en-US" dirty="0"/>
              <a:t>How do you feel about your body?</a:t>
            </a:r>
            <a:endParaRPr lang="en-AU" dirty="0"/>
          </a:p>
        </p:txBody>
      </p:sp>
      <p:sp>
        <p:nvSpPr>
          <p:cNvPr id="5" name="Title 1">
            <a:extLst>
              <a:ext uri="{FF2B5EF4-FFF2-40B4-BE49-F238E27FC236}">
                <a16:creationId xmlns:a16="http://schemas.microsoft.com/office/drawing/2014/main" id="{F12409FF-5E57-305B-05BB-ACE13EFE1719}"/>
              </a:ext>
            </a:extLst>
          </p:cNvPr>
          <p:cNvSpPr txBox="1">
            <a:spLocks/>
          </p:cNvSpPr>
          <p:nvPr/>
        </p:nvSpPr>
        <p:spPr>
          <a:xfrm>
            <a:off x="683819" y="2740712"/>
            <a:ext cx="10380617" cy="1170289"/>
          </a:xfrm>
          <a:prstGeom prst="rect">
            <a:avLst/>
          </a:prstGeom>
          <a:noFill/>
          <a:ln>
            <a:noFill/>
          </a:ln>
        </p:spPr>
        <p:txBody>
          <a:bodyPr spcFirstLastPara="1" wrap="square" lIns="91425" tIns="45700" rIns="91425" bIns="45700" anchor="ctr" anchorCtr="0">
            <a:norm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18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algn="ctr"/>
            <a:r>
              <a:rPr lang="en-US" b="1" dirty="0"/>
              <a:t>Situation  +   thoughts or story   </a:t>
            </a:r>
            <a:r>
              <a:rPr lang="en-US" b="1" dirty="0">
                <a:sym typeface="Wingdings" panose="05000000000000000000" pitchFamily="2" charset="2"/>
              </a:rPr>
              <a:t>  emotion</a:t>
            </a:r>
            <a:endParaRPr lang="en-AU" b="1" dirty="0"/>
          </a:p>
        </p:txBody>
      </p:sp>
      <p:sp>
        <p:nvSpPr>
          <p:cNvPr id="6" name="Title 1">
            <a:extLst>
              <a:ext uri="{FF2B5EF4-FFF2-40B4-BE49-F238E27FC236}">
                <a16:creationId xmlns:a16="http://schemas.microsoft.com/office/drawing/2014/main" id="{B0A3AAEC-3B2C-FCA6-02CD-9CCB848A2DA4}"/>
              </a:ext>
            </a:extLst>
          </p:cNvPr>
          <p:cNvSpPr txBox="1">
            <a:spLocks/>
          </p:cNvSpPr>
          <p:nvPr/>
        </p:nvSpPr>
        <p:spPr>
          <a:xfrm>
            <a:off x="375782" y="3590939"/>
            <a:ext cx="11423736" cy="1728288"/>
          </a:xfrm>
          <a:prstGeom prst="rect">
            <a:avLst/>
          </a:prstGeom>
          <a:noFill/>
          <a:ln>
            <a:noFill/>
          </a:ln>
        </p:spPr>
        <p:txBody>
          <a:bodyPr spcFirstLastPara="1" wrap="square" lIns="91425" tIns="45700" rIns="91425" bIns="45700" anchor="ctr" anchorCtr="0">
            <a:norm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18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algn="ctr"/>
            <a:r>
              <a:rPr lang="en-US" sz="3500" b="1" dirty="0"/>
              <a:t>School + __________ </a:t>
            </a:r>
            <a:r>
              <a:rPr lang="en-US" sz="3500" b="1" dirty="0">
                <a:sym typeface="Wingdings" panose="05000000000000000000" pitchFamily="2" charset="2"/>
              </a:rPr>
              <a:t> ____</a:t>
            </a:r>
            <a:endParaRPr lang="en-AU" sz="3500" b="1" dirty="0"/>
          </a:p>
        </p:txBody>
      </p:sp>
      <p:sp>
        <p:nvSpPr>
          <p:cNvPr id="8" name="Title 1">
            <a:extLst>
              <a:ext uri="{FF2B5EF4-FFF2-40B4-BE49-F238E27FC236}">
                <a16:creationId xmlns:a16="http://schemas.microsoft.com/office/drawing/2014/main" id="{CA8B5F39-34C0-4349-79E9-394B61DF3165}"/>
              </a:ext>
            </a:extLst>
          </p:cNvPr>
          <p:cNvSpPr txBox="1">
            <a:spLocks/>
          </p:cNvSpPr>
          <p:nvPr/>
        </p:nvSpPr>
        <p:spPr>
          <a:xfrm>
            <a:off x="-234509" y="4849589"/>
            <a:ext cx="12661018" cy="1104659"/>
          </a:xfrm>
          <a:prstGeom prst="rect">
            <a:avLst/>
          </a:prstGeom>
          <a:noFill/>
          <a:ln>
            <a:noFill/>
          </a:ln>
        </p:spPr>
        <p:txBody>
          <a:bodyPr spcFirstLastPara="1" wrap="square" lIns="91425" tIns="45700" rIns="91425" bIns="45700" anchor="ctr" anchorCtr="0">
            <a:norm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18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algn="ctr"/>
            <a:r>
              <a:rPr lang="en-US" sz="3500" b="1" dirty="0"/>
              <a:t> </a:t>
            </a:r>
          </a:p>
          <a:p>
            <a:pPr algn="ctr"/>
            <a:r>
              <a:rPr lang="en-US" sz="3500" b="1" dirty="0"/>
              <a:t>School  +     ____________</a:t>
            </a:r>
            <a:r>
              <a:rPr lang="en-US" sz="3500" b="1" dirty="0">
                <a:sym typeface="Wingdings" panose="05000000000000000000" pitchFamily="2" charset="2"/>
              </a:rPr>
              <a:t>  _____</a:t>
            </a:r>
            <a:endParaRPr lang="en-AU" sz="3500" b="1" dirty="0"/>
          </a:p>
        </p:txBody>
      </p:sp>
    </p:spTree>
    <p:extLst>
      <p:ext uri="{BB962C8B-B14F-4D97-AF65-F5344CB8AC3E}">
        <p14:creationId xmlns:p14="http://schemas.microsoft.com/office/powerpoint/2010/main" val="8173786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additive="base">
                                        <p:cTn id="19" dur="500" fill="hold"/>
                                        <p:tgtEl>
                                          <p:spTgt spid="8"/>
                                        </p:tgtEl>
                                        <p:attrNameLst>
                                          <p:attrName>ppt_x</p:attrName>
                                        </p:attrNameLst>
                                      </p:cBhvr>
                                      <p:tavLst>
                                        <p:tav tm="0">
                                          <p:val>
                                            <p:strVal val="#ppt_x"/>
                                          </p:val>
                                        </p:tav>
                                        <p:tav tm="100000">
                                          <p:val>
                                            <p:strVal val="#ppt_x"/>
                                          </p:val>
                                        </p:tav>
                                      </p:tavLst>
                                    </p:anim>
                                    <p:anim calcmode="lin" valueType="num">
                                      <p:cBhvr additive="base">
                                        <p:cTn id="20"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8" grpId="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380DC7-9907-4F75-9367-13324E3FDED9}"/>
              </a:ext>
            </a:extLst>
          </p:cNvPr>
          <p:cNvSpPr>
            <a:spLocks noGrp="1"/>
          </p:cNvSpPr>
          <p:nvPr>
            <p:ph type="title"/>
          </p:nvPr>
        </p:nvSpPr>
        <p:spPr>
          <a:xfrm>
            <a:off x="868343" y="1006728"/>
            <a:ext cx="10931175" cy="1104659"/>
          </a:xfrm>
        </p:spPr>
        <p:txBody>
          <a:bodyPr>
            <a:normAutofit/>
          </a:bodyPr>
          <a:lstStyle/>
          <a:p>
            <a:r>
              <a:rPr lang="en-US" dirty="0"/>
              <a:t>How do you feel about school?</a:t>
            </a:r>
            <a:endParaRPr lang="en-AU" dirty="0"/>
          </a:p>
        </p:txBody>
      </p:sp>
      <p:sp>
        <p:nvSpPr>
          <p:cNvPr id="5" name="Title 1">
            <a:extLst>
              <a:ext uri="{FF2B5EF4-FFF2-40B4-BE49-F238E27FC236}">
                <a16:creationId xmlns:a16="http://schemas.microsoft.com/office/drawing/2014/main" id="{F12409FF-5E57-305B-05BB-ACE13EFE1719}"/>
              </a:ext>
            </a:extLst>
          </p:cNvPr>
          <p:cNvSpPr txBox="1">
            <a:spLocks/>
          </p:cNvSpPr>
          <p:nvPr/>
        </p:nvSpPr>
        <p:spPr>
          <a:xfrm>
            <a:off x="683819" y="2740712"/>
            <a:ext cx="10380617" cy="1170289"/>
          </a:xfrm>
          <a:prstGeom prst="rect">
            <a:avLst/>
          </a:prstGeom>
          <a:noFill/>
          <a:ln>
            <a:noFill/>
          </a:ln>
        </p:spPr>
        <p:txBody>
          <a:bodyPr spcFirstLastPara="1" wrap="square" lIns="91425" tIns="45700" rIns="91425" bIns="45700" anchor="ctr" anchorCtr="0">
            <a:norm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18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algn="ctr"/>
            <a:r>
              <a:rPr lang="en-US" b="1" dirty="0"/>
              <a:t>Situation  +   thoughts or story   </a:t>
            </a:r>
            <a:r>
              <a:rPr lang="en-US" b="1" dirty="0">
                <a:sym typeface="Wingdings" panose="05000000000000000000" pitchFamily="2" charset="2"/>
              </a:rPr>
              <a:t>  emotion</a:t>
            </a:r>
            <a:endParaRPr lang="en-AU" b="1" dirty="0"/>
          </a:p>
        </p:txBody>
      </p:sp>
      <p:sp>
        <p:nvSpPr>
          <p:cNvPr id="6" name="Title 1">
            <a:extLst>
              <a:ext uri="{FF2B5EF4-FFF2-40B4-BE49-F238E27FC236}">
                <a16:creationId xmlns:a16="http://schemas.microsoft.com/office/drawing/2014/main" id="{B0A3AAEC-3B2C-FCA6-02CD-9CCB848A2DA4}"/>
              </a:ext>
            </a:extLst>
          </p:cNvPr>
          <p:cNvSpPr txBox="1">
            <a:spLocks/>
          </p:cNvSpPr>
          <p:nvPr/>
        </p:nvSpPr>
        <p:spPr>
          <a:xfrm>
            <a:off x="375782" y="3590939"/>
            <a:ext cx="11423736" cy="1728288"/>
          </a:xfrm>
          <a:prstGeom prst="rect">
            <a:avLst/>
          </a:prstGeom>
          <a:noFill/>
          <a:ln>
            <a:noFill/>
          </a:ln>
        </p:spPr>
        <p:txBody>
          <a:bodyPr spcFirstLastPara="1" wrap="square" lIns="91425" tIns="45700" rIns="91425" bIns="45700" anchor="ctr" anchorCtr="0">
            <a:norm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18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algn="ctr"/>
            <a:r>
              <a:rPr lang="en-US" sz="3500" b="1" dirty="0"/>
              <a:t>School + __________ </a:t>
            </a:r>
            <a:r>
              <a:rPr lang="en-US" sz="3500" b="1" dirty="0">
                <a:sym typeface="Wingdings" panose="05000000000000000000" pitchFamily="2" charset="2"/>
              </a:rPr>
              <a:t> _annoyed_</a:t>
            </a:r>
            <a:endParaRPr lang="en-AU" sz="3500" b="1" dirty="0"/>
          </a:p>
        </p:txBody>
      </p:sp>
      <p:sp>
        <p:nvSpPr>
          <p:cNvPr id="8" name="Title 1">
            <a:extLst>
              <a:ext uri="{FF2B5EF4-FFF2-40B4-BE49-F238E27FC236}">
                <a16:creationId xmlns:a16="http://schemas.microsoft.com/office/drawing/2014/main" id="{CA8B5F39-34C0-4349-79E9-394B61DF3165}"/>
              </a:ext>
            </a:extLst>
          </p:cNvPr>
          <p:cNvSpPr txBox="1">
            <a:spLocks/>
          </p:cNvSpPr>
          <p:nvPr/>
        </p:nvSpPr>
        <p:spPr>
          <a:xfrm>
            <a:off x="-234509" y="4849589"/>
            <a:ext cx="12661018" cy="1104659"/>
          </a:xfrm>
          <a:prstGeom prst="rect">
            <a:avLst/>
          </a:prstGeom>
          <a:noFill/>
          <a:ln>
            <a:noFill/>
          </a:ln>
        </p:spPr>
        <p:txBody>
          <a:bodyPr spcFirstLastPara="1" wrap="square" lIns="91425" tIns="45700" rIns="91425" bIns="45700" anchor="ctr" anchorCtr="0">
            <a:norm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18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algn="ctr"/>
            <a:r>
              <a:rPr lang="en-US" sz="3500" b="1" dirty="0"/>
              <a:t> </a:t>
            </a:r>
          </a:p>
          <a:p>
            <a:pPr algn="ctr"/>
            <a:r>
              <a:rPr lang="en-US" sz="3500" b="1" dirty="0"/>
              <a:t>School  +     ____________</a:t>
            </a:r>
            <a:r>
              <a:rPr lang="en-US" sz="3500" b="1" dirty="0">
                <a:sym typeface="Wingdings" panose="05000000000000000000" pitchFamily="2" charset="2"/>
              </a:rPr>
              <a:t>  _a__</a:t>
            </a:r>
            <a:endParaRPr lang="en-AU" sz="3500" b="1" dirty="0"/>
          </a:p>
        </p:txBody>
      </p:sp>
    </p:spTree>
    <p:extLst>
      <p:ext uri="{BB962C8B-B14F-4D97-AF65-F5344CB8AC3E}">
        <p14:creationId xmlns:p14="http://schemas.microsoft.com/office/powerpoint/2010/main" val="30107003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additive="base">
                                        <p:cTn id="19" dur="500" fill="hold"/>
                                        <p:tgtEl>
                                          <p:spTgt spid="8"/>
                                        </p:tgtEl>
                                        <p:attrNameLst>
                                          <p:attrName>ppt_x</p:attrName>
                                        </p:attrNameLst>
                                      </p:cBhvr>
                                      <p:tavLst>
                                        <p:tav tm="0">
                                          <p:val>
                                            <p:strVal val="#ppt_x"/>
                                          </p:val>
                                        </p:tav>
                                        <p:tav tm="100000">
                                          <p:val>
                                            <p:strVal val="#ppt_x"/>
                                          </p:val>
                                        </p:tav>
                                      </p:tavLst>
                                    </p:anim>
                                    <p:anim calcmode="lin" valueType="num">
                                      <p:cBhvr additive="base">
                                        <p:cTn id="20"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8" grpId="0"/>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380DC7-9907-4F75-9367-13324E3FDED9}"/>
              </a:ext>
            </a:extLst>
          </p:cNvPr>
          <p:cNvSpPr>
            <a:spLocks noGrp="1"/>
          </p:cNvSpPr>
          <p:nvPr>
            <p:ph type="title"/>
          </p:nvPr>
        </p:nvSpPr>
        <p:spPr>
          <a:xfrm>
            <a:off x="279620" y="1109400"/>
            <a:ext cx="6187405" cy="2267212"/>
          </a:xfrm>
        </p:spPr>
        <p:txBody>
          <a:bodyPr>
            <a:normAutofit/>
          </a:bodyPr>
          <a:lstStyle/>
          <a:p>
            <a:r>
              <a:rPr lang="en-US" dirty="0"/>
              <a:t>She’s angry as she only got a $15 000 car for her birthday. ’</a:t>
            </a:r>
            <a:endParaRPr lang="en-AU" dirty="0"/>
          </a:p>
        </p:txBody>
      </p:sp>
      <p:pic>
        <p:nvPicPr>
          <p:cNvPr id="1026" name="Picture 2" descr="Father yelling at teen daughter">
            <a:extLst>
              <a:ext uri="{FF2B5EF4-FFF2-40B4-BE49-F238E27FC236}">
                <a16:creationId xmlns:a16="http://schemas.microsoft.com/office/drawing/2014/main" id="{C8937C85-0B6D-4D3F-9FC1-69C489C82F73}"/>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6323912" y="0"/>
            <a:ext cx="5868088" cy="3912058"/>
          </a:xfrm>
          <a:prstGeom prst="rect">
            <a:avLst/>
          </a:prstGeom>
          <a:noFill/>
          <a:extLst>
            <a:ext uri="{909E8E84-426E-40DD-AFC4-6F175D3DCCD1}">
              <a14:hiddenFill xmlns:a14="http://schemas.microsoft.com/office/drawing/2010/main">
                <a:solidFill>
                  <a:srgbClr val="FFFFFF"/>
                </a:solidFill>
              </a14:hiddenFill>
            </a:ext>
          </a:extLst>
        </p:spPr>
      </p:pic>
      <p:sp>
        <p:nvSpPr>
          <p:cNvPr id="4" name="Title 1">
            <a:extLst>
              <a:ext uri="{FF2B5EF4-FFF2-40B4-BE49-F238E27FC236}">
                <a16:creationId xmlns:a16="http://schemas.microsoft.com/office/drawing/2014/main" id="{4D8F9C28-5637-403A-8596-88A5AA56CFC0}"/>
              </a:ext>
            </a:extLst>
          </p:cNvPr>
          <p:cNvSpPr txBox="1">
            <a:spLocks/>
          </p:cNvSpPr>
          <p:nvPr/>
        </p:nvSpPr>
        <p:spPr>
          <a:xfrm>
            <a:off x="225248" y="1286122"/>
            <a:ext cx="6241777" cy="3856383"/>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4700" i="0" kern="1200" spc="-50" baseline="0">
                <a:solidFill>
                  <a:schemeClr val="tx1">
                    <a:lumMod val="75000"/>
                    <a:lumOff val="25000"/>
                  </a:schemeClr>
                </a:solidFill>
                <a:latin typeface="+mj-lt"/>
                <a:ea typeface="+mj-ea"/>
                <a:cs typeface="+mj-cs"/>
              </a:defRPr>
            </a:lvl1pPr>
          </a:lstStyle>
          <a:p>
            <a:endParaRPr lang="en-AU" sz="3500" dirty="0"/>
          </a:p>
        </p:txBody>
      </p:sp>
      <p:sp>
        <p:nvSpPr>
          <p:cNvPr id="5" name="Title 1">
            <a:extLst>
              <a:ext uri="{FF2B5EF4-FFF2-40B4-BE49-F238E27FC236}">
                <a16:creationId xmlns:a16="http://schemas.microsoft.com/office/drawing/2014/main" id="{F12409FF-5E57-305B-05BB-ACE13EFE1719}"/>
              </a:ext>
            </a:extLst>
          </p:cNvPr>
          <p:cNvSpPr txBox="1">
            <a:spLocks/>
          </p:cNvSpPr>
          <p:nvPr/>
        </p:nvSpPr>
        <p:spPr>
          <a:xfrm>
            <a:off x="537463" y="3960578"/>
            <a:ext cx="10380617" cy="1170289"/>
          </a:xfrm>
          <a:prstGeom prst="rect">
            <a:avLst/>
          </a:prstGeom>
          <a:noFill/>
          <a:ln>
            <a:noFill/>
          </a:ln>
        </p:spPr>
        <p:txBody>
          <a:bodyPr spcFirstLastPara="1" wrap="square" lIns="91425" tIns="45700" rIns="91425" bIns="45700" anchor="ctr" anchorCtr="0">
            <a:norm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18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algn="ctr"/>
            <a:r>
              <a:rPr lang="en-US" b="1" dirty="0"/>
              <a:t>Situation  +   thoughts   </a:t>
            </a:r>
            <a:r>
              <a:rPr lang="en-US" b="1" dirty="0">
                <a:sym typeface="Wingdings" panose="05000000000000000000" pitchFamily="2" charset="2"/>
              </a:rPr>
              <a:t>  emotion</a:t>
            </a:r>
            <a:endParaRPr lang="en-AU" b="1" dirty="0"/>
          </a:p>
        </p:txBody>
      </p:sp>
      <p:sp>
        <p:nvSpPr>
          <p:cNvPr id="6" name="Title 1">
            <a:extLst>
              <a:ext uri="{FF2B5EF4-FFF2-40B4-BE49-F238E27FC236}">
                <a16:creationId xmlns:a16="http://schemas.microsoft.com/office/drawing/2014/main" id="{B0A3AAEC-3B2C-FCA6-02CD-9CCB848A2DA4}"/>
              </a:ext>
            </a:extLst>
          </p:cNvPr>
          <p:cNvSpPr txBox="1">
            <a:spLocks/>
          </p:cNvSpPr>
          <p:nvPr/>
        </p:nvSpPr>
        <p:spPr>
          <a:xfrm>
            <a:off x="537465" y="4643941"/>
            <a:ext cx="10380617" cy="1170289"/>
          </a:xfrm>
          <a:prstGeom prst="rect">
            <a:avLst/>
          </a:prstGeom>
          <a:noFill/>
          <a:ln>
            <a:noFill/>
          </a:ln>
        </p:spPr>
        <p:txBody>
          <a:bodyPr spcFirstLastPara="1" wrap="square" lIns="91425" tIns="45700" rIns="91425" bIns="45700" anchor="ctr" anchorCtr="0">
            <a:normAutofit fontScale="92500"/>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18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algn="ctr"/>
            <a:endParaRPr lang="en-US" sz="3500" b="1" dirty="0"/>
          </a:p>
          <a:p>
            <a:pPr algn="ctr"/>
            <a:r>
              <a:rPr lang="en-US" sz="3500" b="1" dirty="0"/>
              <a:t>$15 000 car  +   thoughts comparing to rich friend   </a:t>
            </a:r>
            <a:r>
              <a:rPr lang="en-US" sz="3500" b="1" dirty="0">
                <a:sym typeface="Wingdings" panose="05000000000000000000" pitchFamily="2" charset="2"/>
              </a:rPr>
              <a:t>  anger</a:t>
            </a:r>
            <a:endParaRPr lang="en-AU" sz="3500" b="1" dirty="0"/>
          </a:p>
        </p:txBody>
      </p:sp>
      <p:sp>
        <p:nvSpPr>
          <p:cNvPr id="7" name="Title 1">
            <a:extLst>
              <a:ext uri="{FF2B5EF4-FFF2-40B4-BE49-F238E27FC236}">
                <a16:creationId xmlns:a16="http://schemas.microsoft.com/office/drawing/2014/main" id="{5B3EE6FE-4762-B610-B53A-081982723EBC}"/>
              </a:ext>
            </a:extLst>
          </p:cNvPr>
          <p:cNvSpPr txBox="1">
            <a:spLocks/>
          </p:cNvSpPr>
          <p:nvPr/>
        </p:nvSpPr>
        <p:spPr>
          <a:xfrm>
            <a:off x="537464" y="5296763"/>
            <a:ext cx="10380617" cy="1170289"/>
          </a:xfrm>
          <a:prstGeom prst="rect">
            <a:avLst/>
          </a:prstGeom>
          <a:noFill/>
          <a:ln>
            <a:noFill/>
          </a:ln>
        </p:spPr>
        <p:txBody>
          <a:bodyPr spcFirstLastPara="1" wrap="square" lIns="91425" tIns="45700" rIns="91425" bIns="45700" anchor="ctr" anchorCtr="0">
            <a:normAutofit fontScale="92500"/>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18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algn="ctr"/>
            <a:endParaRPr lang="en-US" sz="3500" b="1" dirty="0"/>
          </a:p>
          <a:p>
            <a:pPr algn="ctr"/>
            <a:r>
              <a:rPr lang="en-US" sz="3500" b="1" dirty="0"/>
              <a:t>$15 000 car  +   thankful thoughts  </a:t>
            </a:r>
            <a:r>
              <a:rPr lang="en-US" sz="3500" b="1" dirty="0">
                <a:sym typeface="Wingdings" panose="05000000000000000000" pitchFamily="2" charset="2"/>
              </a:rPr>
              <a:t>  joy + thankfulness</a:t>
            </a:r>
            <a:endParaRPr lang="en-AU" sz="3500" b="1" dirty="0"/>
          </a:p>
        </p:txBody>
      </p:sp>
    </p:spTree>
    <p:extLst>
      <p:ext uri="{BB962C8B-B14F-4D97-AF65-F5344CB8AC3E}">
        <p14:creationId xmlns:p14="http://schemas.microsoft.com/office/powerpoint/2010/main" val="22935273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additive="base">
                                        <p:cTn id="19" dur="500" fill="hold"/>
                                        <p:tgtEl>
                                          <p:spTgt spid="7"/>
                                        </p:tgtEl>
                                        <p:attrNameLst>
                                          <p:attrName>ppt_x</p:attrName>
                                        </p:attrNameLst>
                                      </p:cBhvr>
                                      <p:tavLst>
                                        <p:tav tm="0">
                                          <p:val>
                                            <p:strVal val="#ppt_x"/>
                                          </p:val>
                                        </p:tav>
                                        <p:tav tm="100000">
                                          <p:val>
                                            <p:strVal val="#ppt_x"/>
                                          </p:val>
                                        </p:tav>
                                      </p:tavLst>
                                    </p:anim>
                                    <p:anim calcmode="lin" valueType="num">
                                      <p:cBhvr additive="base">
                                        <p:cTn id="20"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380DC7-9907-4F75-9367-13324E3FDED9}"/>
              </a:ext>
            </a:extLst>
          </p:cNvPr>
          <p:cNvSpPr>
            <a:spLocks noGrp="1"/>
          </p:cNvSpPr>
          <p:nvPr>
            <p:ph type="title"/>
          </p:nvPr>
        </p:nvSpPr>
        <p:spPr>
          <a:xfrm>
            <a:off x="868343" y="1006728"/>
            <a:ext cx="10931175" cy="1104659"/>
          </a:xfrm>
        </p:spPr>
        <p:txBody>
          <a:bodyPr>
            <a:normAutofit fontScale="90000"/>
          </a:bodyPr>
          <a:lstStyle/>
          <a:p>
            <a:r>
              <a:rPr lang="en-US" dirty="0"/>
              <a:t>Situation - You become aware that your line manager has done something in your area of responsibility without your knowledge. Your feel…</a:t>
            </a:r>
            <a:endParaRPr lang="en-AU" dirty="0"/>
          </a:p>
        </p:txBody>
      </p:sp>
      <p:sp>
        <p:nvSpPr>
          <p:cNvPr id="5" name="Title 1">
            <a:extLst>
              <a:ext uri="{FF2B5EF4-FFF2-40B4-BE49-F238E27FC236}">
                <a16:creationId xmlns:a16="http://schemas.microsoft.com/office/drawing/2014/main" id="{F12409FF-5E57-305B-05BB-ACE13EFE1719}"/>
              </a:ext>
            </a:extLst>
          </p:cNvPr>
          <p:cNvSpPr txBox="1">
            <a:spLocks/>
          </p:cNvSpPr>
          <p:nvPr/>
        </p:nvSpPr>
        <p:spPr>
          <a:xfrm>
            <a:off x="683819" y="2740712"/>
            <a:ext cx="10380617" cy="1170289"/>
          </a:xfrm>
          <a:prstGeom prst="rect">
            <a:avLst/>
          </a:prstGeom>
          <a:noFill/>
          <a:ln>
            <a:noFill/>
          </a:ln>
        </p:spPr>
        <p:txBody>
          <a:bodyPr spcFirstLastPara="1" wrap="square" lIns="91425" tIns="45700" rIns="91425" bIns="45700" anchor="ctr" anchorCtr="0">
            <a:norm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18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algn="ctr"/>
            <a:r>
              <a:rPr lang="en-US" b="1" dirty="0"/>
              <a:t>Situation  +   thoughts or story   </a:t>
            </a:r>
            <a:r>
              <a:rPr lang="en-US" b="1" dirty="0">
                <a:sym typeface="Wingdings" panose="05000000000000000000" pitchFamily="2" charset="2"/>
              </a:rPr>
              <a:t>  emotion</a:t>
            </a:r>
            <a:endParaRPr lang="en-AU" b="1" dirty="0"/>
          </a:p>
        </p:txBody>
      </p:sp>
      <p:sp>
        <p:nvSpPr>
          <p:cNvPr id="6" name="Title 1">
            <a:extLst>
              <a:ext uri="{FF2B5EF4-FFF2-40B4-BE49-F238E27FC236}">
                <a16:creationId xmlns:a16="http://schemas.microsoft.com/office/drawing/2014/main" id="{B0A3AAEC-3B2C-FCA6-02CD-9CCB848A2DA4}"/>
              </a:ext>
            </a:extLst>
          </p:cNvPr>
          <p:cNvSpPr txBox="1">
            <a:spLocks/>
          </p:cNvSpPr>
          <p:nvPr/>
        </p:nvSpPr>
        <p:spPr>
          <a:xfrm>
            <a:off x="375782" y="3590939"/>
            <a:ext cx="11423736" cy="1728288"/>
          </a:xfrm>
          <a:prstGeom prst="rect">
            <a:avLst/>
          </a:prstGeom>
          <a:noFill/>
          <a:ln>
            <a:noFill/>
          </a:ln>
        </p:spPr>
        <p:txBody>
          <a:bodyPr spcFirstLastPara="1" wrap="square" lIns="91425" tIns="45700" rIns="91425" bIns="45700" anchor="ctr" anchorCtr="0">
            <a:norm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18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algn="ctr"/>
            <a:r>
              <a:rPr lang="en-US" sz="3500" b="1" dirty="0"/>
              <a:t>Line manager action  + he is unhappy with my work  </a:t>
            </a:r>
            <a:r>
              <a:rPr lang="en-US" sz="3500" b="1" dirty="0">
                <a:sym typeface="Wingdings" panose="05000000000000000000" pitchFamily="2" charset="2"/>
              </a:rPr>
              <a:t> ____</a:t>
            </a:r>
            <a:endParaRPr lang="en-AU" sz="3500" b="1" dirty="0"/>
          </a:p>
        </p:txBody>
      </p:sp>
      <p:sp>
        <p:nvSpPr>
          <p:cNvPr id="8" name="Title 1">
            <a:extLst>
              <a:ext uri="{FF2B5EF4-FFF2-40B4-BE49-F238E27FC236}">
                <a16:creationId xmlns:a16="http://schemas.microsoft.com/office/drawing/2014/main" id="{CA8B5F39-34C0-4349-79E9-394B61DF3165}"/>
              </a:ext>
            </a:extLst>
          </p:cNvPr>
          <p:cNvSpPr txBox="1">
            <a:spLocks/>
          </p:cNvSpPr>
          <p:nvPr/>
        </p:nvSpPr>
        <p:spPr>
          <a:xfrm>
            <a:off x="-234509" y="4849589"/>
            <a:ext cx="12661018" cy="1104659"/>
          </a:xfrm>
          <a:prstGeom prst="rect">
            <a:avLst/>
          </a:prstGeom>
          <a:noFill/>
          <a:ln>
            <a:noFill/>
          </a:ln>
        </p:spPr>
        <p:txBody>
          <a:bodyPr spcFirstLastPara="1" wrap="square" lIns="91425" tIns="45700" rIns="91425" bIns="45700" anchor="ctr" anchorCtr="0">
            <a:norm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18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algn="ctr"/>
            <a:r>
              <a:rPr lang="en-US" sz="3500" b="1" dirty="0"/>
              <a:t> </a:t>
            </a:r>
          </a:p>
          <a:p>
            <a:pPr algn="ctr"/>
            <a:r>
              <a:rPr lang="en-US" sz="3500" b="1" dirty="0"/>
              <a:t>Line manager action    +     that is not right     </a:t>
            </a:r>
            <a:r>
              <a:rPr lang="en-US" sz="3500" b="1" dirty="0">
                <a:sym typeface="Wingdings" panose="05000000000000000000" pitchFamily="2" charset="2"/>
              </a:rPr>
              <a:t>  _________</a:t>
            </a:r>
            <a:endParaRPr lang="en-AU" sz="3500" b="1" dirty="0"/>
          </a:p>
        </p:txBody>
      </p:sp>
    </p:spTree>
    <p:extLst>
      <p:ext uri="{BB962C8B-B14F-4D97-AF65-F5344CB8AC3E}">
        <p14:creationId xmlns:p14="http://schemas.microsoft.com/office/powerpoint/2010/main" val="20781565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additive="base">
                                        <p:cTn id="19" dur="500" fill="hold"/>
                                        <p:tgtEl>
                                          <p:spTgt spid="8"/>
                                        </p:tgtEl>
                                        <p:attrNameLst>
                                          <p:attrName>ppt_x</p:attrName>
                                        </p:attrNameLst>
                                      </p:cBhvr>
                                      <p:tavLst>
                                        <p:tav tm="0">
                                          <p:val>
                                            <p:strVal val="#ppt_x"/>
                                          </p:val>
                                        </p:tav>
                                        <p:tav tm="100000">
                                          <p:val>
                                            <p:strVal val="#ppt_x"/>
                                          </p:val>
                                        </p:tav>
                                      </p:tavLst>
                                    </p:anim>
                                    <p:anim calcmode="lin" valueType="num">
                                      <p:cBhvr additive="base">
                                        <p:cTn id="20"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8" grpId="0"/>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Shape 129"/>
        <p:cNvGrpSpPr/>
        <p:nvPr/>
      </p:nvGrpSpPr>
      <p:grpSpPr>
        <a:xfrm>
          <a:off x="0" y="0"/>
          <a:ext cx="0" cy="0"/>
          <a:chOff x="0" y="0"/>
          <a:chExt cx="0" cy="0"/>
        </a:xfrm>
      </p:grpSpPr>
      <p:sp>
        <p:nvSpPr>
          <p:cNvPr id="130" name="Google Shape;130;p3"/>
          <p:cNvSpPr/>
          <p:nvPr/>
        </p:nvSpPr>
        <p:spPr>
          <a:xfrm>
            <a:off x="-329674" y="1290909"/>
            <a:ext cx="9702800" cy="5573512"/>
          </a:xfrm>
          <a:custGeom>
            <a:avLst/>
            <a:gdLst/>
            <a:ahLst/>
            <a:cxnLst/>
            <a:rect l="l" t="t" r="r" b="b"/>
            <a:pathLst>
              <a:path w="2038" h="1169" extrusionOk="0">
                <a:moveTo>
                  <a:pt x="1752" y="1169"/>
                </a:moveTo>
                <a:cubicBezTo>
                  <a:pt x="2038" y="928"/>
                  <a:pt x="1673" y="513"/>
                  <a:pt x="1487" y="334"/>
                </a:cubicBezTo>
                <a:cubicBezTo>
                  <a:pt x="1316" y="170"/>
                  <a:pt x="1099" y="43"/>
                  <a:pt x="860" y="22"/>
                </a:cubicBezTo>
                <a:cubicBezTo>
                  <a:pt x="621" y="0"/>
                  <a:pt x="341" y="128"/>
                  <a:pt x="199" y="318"/>
                </a:cubicBezTo>
                <a:cubicBezTo>
                  <a:pt x="0" y="586"/>
                  <a:pt x="184" y="965"/>
                  <a:pt x="399" y="1165"/>
                </a:cubicBezTo>
              </a:path>
            </a:pathLst>
          </a:custGeom>
          <a:noFill/>
          <a:ln w="9525" cap="flat" cmpd="sng">
            <a:solidFill>
              <a:schemeClr val="dk1">
                <a:alpha val="20000"/>
              </a:schemeClr>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31" name="Google Shape;131;p3"/>
          <p:cNvSpPr/>
          <p:nvPr/>
        </p:nvSpPr>
        <p:spPr>
          <a:xfrm>
            <a:off x="670451" y="2010741"/>
            <a:ext cx="7373938" cy="4848892"/>
          </a:xfrm>
          <a:custGeom>
            <a:avLst/>
            <a:gdLst/>
            <a:ahLst/>
            <a:cxnLst/>
            <a:rect l="l" t="t" r="r" b="b"/>
            <a:pathLst>
              <a:path w="1549" h="1017" extrusionOk="0">
                <a:moveTo>
                  <a:pt x="1025" y="1016"/>
                </a:moveTo>
                <a:cubicBezTo>
                  <a:pt x="1223" y="971"/>
                  <a:pt x="1549" y="857"/>
                  <a:pt x="1443" y="592"/>
                </a:cubicBezTo>
                <a:cubicBezTo>
                  <a:pt x="1344" y="344"/>
                  <a:pt x="1041" y="111"/>
                  <a:pt x="782" y="53"/>
                </a:cubicBezTo>
                <a:cubicBezTo>
                  <a:pt x="545" y="0"/>
                  <a:pt x="275" y="117"/>
                  <a:pt x="150" y="329"/>
                </a:cubicBezTo>
                <a:cubicBezTo>
                  <a:pt x="0" y="584"/>
                  <a:pt x="243" y="911"/>
                  <a:pt x="477" y="1017"/>
                </a:cubicBezTo>
              </a:path>
            </a:pathLst>
          </a:custGeom>
          <a:noFill/>
          <a:ln w="9525" cap="flat" cmpd="sng">
            <a:solidFill>
              <a:schemeClr val="dk1">
                <a:alpha val="20000"/>
              </a:schemeClr>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32" name="Google Shape;132;p3"/>
          <p:cNvSpPr/>
          <p:nvPr/>
        </p:nvSpPr>
        <p:spPr>
          <a:xfrm>
            <a:off x="251351" y="1780905"/>
            <a:ext cx="8035925" cy="5083516"/>
          </a:xfrm>
          <a:custGeom>
            <a:avLst/>
            <a:gdLst/>
            <a:ahLst/>
            <a:cxnLst/>
            <a:rect l="l" t="t" r="r" b="b"/>
            <a:pathLst>
              <a:path w="1688" h="1066" extrusionOk="0">
                <a:moveTo>
                  <a:pt x="1302" y="1066"/>
                </a:moveTo>
                <a:cubicBezTo>
                  <a:pt x="1416" y="1024"/>
                  <a:pt x="1551" y="962"/>
                  <a:pt x="1613" y="850"/>
                </a:cubicBezTo>
                <a:cubicBezTo>
                  <a:pt x="1688" y="715"/>
                  <a:pt x="1606" y="575"/>
                  <a:pt x="1517" y="471"/>
                </a:cubicBezTo>
                <a:cubicBezTo>
                  <a:pt x="1336" y="258"/>
                  <a:pt x="1084" y="62"/>
                  <a:pt x="798" y="28"/>
                </a:cubicBezTo>
                <a:cubicBezTo>
                  <a:pt x="559" y="0"/>
                  <a:pt x="317" y="138"/>
                  <a:pt x="181" y="333"/>
                </a:cubicBezTo>
                <a:cubicBezTo>
                  <a:pt x="0" y="592"/>
                  <a:pt x="191" y="907"/>
                  <a:pt x="420" y="1066"/>
                </a:cubicBezTo>
              </a:path>
            </a:pathLst>
          </a:custGeom>
          <a:noFill/>
          <a:ln w="9525" cap="flat" cmpd="sng">
            <a:solidFill>
              <a:schemeClr val="dk1">
                <a:alpha val="20000"/>
              </a:schemeClr>
            </a:solidFill>
            <a:prstDash val="dash"/>
            <a:miter lim="800000"/>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33" name="Google Shape;133;p3"/>
          <p:cNvSpPr/>
          <p:nvPr/>
        </p:nvSpPr>
        <p:spPr>
          <a:xfrm>
            <a:off x="-1061" y="542347"/>
            <a:ext cx="10334625" cy="6322075"/>
          </a:xfrm>
          <a:custGeom>
            <a:avLst/>
            <a:gdLst/>
            <a:ahLst/>
            <a:cxnLst/>
            <a:rect l="l" t="t" r="r" b="b"/>
            <a:pathLst>
              <a:path w="2171" h="1326" extrusionOk="0">
                <a:moveTo>
                  <a:pt x="1873" y="1326"/>
                </a:moveTo>
                <a:cubicBezTo>
                  <a:pt x="2171" y="1045"/>
                  <a:pt x="1825" y="678"/>
                  <a:pt x="1609" y="473"/>
                </a:cubicBezTo>
                <a:cubicBezTo>
                  <a:pt x="1406" y="281"/>
                  <a:pt x="1159" y="116"/>
                  <a:pt x="880" y="63"/>
                </a:cubicBezTo>
                <a:cubicBezTo>
                  <a:pt x="545" y="0"/>
                  <a:pt x="214" y="161"/>
                  <a:pt x="0" y="423"/>
                </a:cubicBezTo>
              </a:path>
            </a:pathLst>
          </a:custGeom>
          <a:noFill/>
          <a:ln w="9525" cap="flat" cmpd="sng">
            <a:solidFill>
              <a:schemeClr val="dk1">
                <a:alpha val="20000"/>
              </a:schemeClr>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34" name="Google Shape;134;p3"/>
          <p:cNvSpPr/>
          <p:nvPr/>
        </p:nvSpPr>
        <p:spPr>
          <a:xfrm>
            <a:off x="3701" y="6178751"/>
            <a:ext cx="504825" cy="681527"/>
          </a:xfrm>
          <a:custGeom>
            <a:avLst/>
            <a:gdLst/>
            <a:ahLst/>
            <a:cxnLst/>
            <a:rect l="l" t="t" r="r" b="b"/>
            <a:pathLst>
              <a:path w="106" h="143" extrusionOk="0">
                <a:moveTo>
                  <a:pt x="0" y="0"/>
                </a:moveTo>
                <a:cubicBezTo>
                  <a:pt x="35" y="54"/>
                  <a:pt x="70" y="101"/>
                  <a:pt x="106" y="143"/>
                </a:cubicBezTo>
              </a:path>
            </a:pathLst>
          </a:custGeom>
          <a:noFill/>
          <a:ln w="9525" cap="flat" cmpd="sng">
            <a:solidFill>
              <a:schemeClr val="dk1">
                <a:alpha val="20000"/>
              </a:schemeClr>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35" name="Google Shape;135;p3"/>
          <p:cNvSpPr/>
          <p:nvPr/>
        </p:nvSpPr>
        <p:spPr>
          <a:xfrm>
            <a:off x="-1061" y="-59376"/>
            <a:ext cx="11091863" cy="6923796"/>
          </a:xfrm>
          <a:custGeom>
            <a:avLst/>
            <a:gdLst/>
            <a:ahLst/>
            <a:cxnLst/>
            <a:rect l="l" t="t" r="r" b="b"/>
            <a:pathLst>
              <a:path w="2330" h="1452" extrusionOk="0">
                <a:moveTo>
                  <a:pt x="2046" y="1452"/>
                </a:moveTo>
                <a:cubicBezTo>
                  <a:pt x="2330" y="1153"/>
                  <a:pt x="2049" y="821"/>
                  <a:pt x="1813" y="601"/>
                </a:cubicBezTo>
                <a:cubicBezTo>
                  <a:pt x="1569" y="375"/>
                  <a:pt x="1282" y="179"/>
                  <a:pt x="956" y="97"/>
                </a:cubicBezTo>
                <a:cubicBezTo>
                  <a:pt x="572" y="0"/>
                  <a:pt x="292" y="101"/>
                  <a:pt x="0" y="366"/>
                </a:cubicBezTo>
              </a:path>
            </a:pathLst>
          </a:custGeom>
          <a:noFill/>
          <a:ln w="9525" cap="flat" cmpd="sng">
            <a:solidFill>
              <a:schemeClr val="dk1">
                <a:alpha val="20000"/>
              </a:schemeClr>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36" name="Google Shape;136;p3"/>
          <p:cNvSpPr/>
          <p:nvPr/>
        </p:nvSpPr>
        <p:spPr>
          <a:xfrm>
            <a:off x="-1061" y="-1916"/>
            <a:ext cx="1057275" cy="614491"/>
          </a:xfrm>
          <a:custGeom>
            <a:avLst/>
            <a:gdLst/>
            <a:ahLst/>
            <a:cxnLst/>
            <a:rect l="l" t="t" r="r" b="b"/>
            <a:pathLst>
              <a:path w="222" h="129" extrusionOk="0">
                <a:moveTo>
                  <a:pt x="222" y="0"/>
                </a:moveTo>
                <a:cubicBezTo>
                  <a:pt x="152" y="35"/>
                  <a:pt x="76" y="78"/>
                  <a:pt x="0" y="129"/>
                </a:cubicBezTo>
              </a:path>
            </a:pathLst>
          </a:custGeom>
          <a:noFill/>
          <a:ln w="9525" cap="flat" cmpd="sng">
            <a:solidFill>
              <a:schemeClr val="dk1">
                <a:alpha val="20000"/>
              </a:schemeClr>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37" name="Google Shape;137;p3"/>
          <p:cNvSpPr/>
          <p:nvPr/>
        </p:nvSpPr>
        <p:spPr>
          <a:xfrm>
            <a:off x="3701" y="-6705"/>
            <a:ext cx="595313" cy="352734"/>
          </a:xfrm>
          <a:custGeom>
            <a:avLst/>
            <a:gdLst/>
            <a:ahLst/>
            <a:cxnLst/>
            <a:rect l="l" t="t" r="r" b="b"/>
            <a:pathLst>
              <a:path w="125" h="74" extrusionOk="0">
                <a:moveTo>
                  <a:pt x="125" y="0"/>
                </a:moveTo>
                <a:cubicBezTo>
                  <a:pt x="85" y="22"/>
                  <a:pt x="43" y="47"/>
                  <a:pt x="0" y="74"/>
                </a:cubicBezTo>
              </a:path>
            </a:pathLst>
          </a:custGeom>
          <a:noFill/>
          <a:ln w="9525" cap="flat" cmpd="sng">
            <a:solidFill>
              <a:schemeClr val="dk1">
                <a:alpha val="20000"/>
              </a:schemeClr>
            </a:solidFill>
            <a:prstDash val="dash"/>
            <a:miter lim="800000"/>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38" name="Google Shape;138;p3"/>
          <p:cNvSpPr/>
          <p:nvPr/>
        </p:nvSpPr>
        <p:spPr>
          <a:xfrm>
            <a:off x="-1061" y="-1916"/>
            <a:ext cx="357188" cy="213875"/>
          </a:xfrm>
          <a:custGeom>
            <a:avLst/>
            <a:gdLst/>
            <a:ahLst/>
            <a:cxnLst/>
            <a:rect l="l" t="t" r="r" b="b"/>
            <a:pathLst>
              <a:path w="75" h="45" extrusionOk="0">
                <a:moveTo>
                  <a:pt x="75" y="0"/>
                </a:moveTo>
                <a:cubicBezTo>
                  <a:pt x="50" y="14"/>
                  <a:pt x="25" y="29"/>
                  <a:pt x="0" y="45"/>
                </a:cubicBezTo>
              </a:path>
            </a:pathLst>
          </a:custGeom>
          <a:noFill/>
          <a:ln w="12700" cap="flat" cmpd="sng">
            <a:solidFill>
              <a:schemeClr val="dk1">
                <a:alpha val="20000"/>
              </a:schemeClr>
            </a:solidFill>
            <a:prstDash val="dashDot"/>
            <a:miter lim="800000"/>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39" name="Google Shape;139;p3"/>
          <p:cNvSpPr/>
          <p:nvPr/>
        </p:nvSpPr>
        <p:spPr>
          <a:xfrm>
            <a:off x="5426601" y="-1916"/>
            <a:ext cx="5788025" cy="6847184"/>
          </a:xfrm>
          <a:custGeom>
            <a:avLst/>
            <a:gdLst/>
            <a:ahLst/>
            <a:cxnLst/>
            <a:rect l="l" t="t" r="r" b="b"/>
            <a:pathLst>
              <a:path w="1216" h="1436" extrusionOk="0">
                <a:moveTo>
                  <a:pt x="1094" y="1436"/>
                </a:moveTo>
                <a:cubicBezTo>
                  <a:pt x="1216" y="1114"/>
                  <a:pt x="904" y="770"/>
                  <a:pt x="709" y="551"/>
                </a:cubicBezTo>
                <a:cubicBezTo>
                  <a:pt x="509" y="327"/>
                  <a:pt x="274" y="127"/>
                  <a:pt x="0" y="0"/>
                </a:cubicBezTo>
              </a:path>
            </a:pathLst>
          </a:custGeom>
          <a:noFill/>
          <a:ln w="9525" cap="flat" cmpd="sng">
            <a:solidFill>
              <a:schemeClr val="dk1">
                <a:alpha val="20000"/>
              </a:schemeClr>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40" name="Google Shape;140;p3"/>
          <p:cNvSpPr/>
          <p:nvPr/>
        </p:nvSpPr>
        <p:spPr>
          <a:xfrm>
            <a:off x="9235014" y="2872"/>
            <a:ext cx="2951163" cy="2555325"/>
          </a:xfrm>
          <a:custGeom>
            <a:avLst/>
            <a:gdLst/>
            <a:ahLst/>
            <a:cxnLst/>
            <a:rect l="l" t="t" r="r" b="b"/>
            <a:pathLst>
              <a:path w="620" h="536" extrusionOk="0">
                <a:moveTo>
                  <a:pt x="620" y="536"/>
                </a:moveTo>
                <a:cubicBezTo>
                  <a:pt x="404" y="314"/>
                  <a:pt x="196" y="138"/>
                  <a:pt x="0" y="0"/>
                </a:cubicBezTo>
              </a:path>
            </a:pathLst>
          </a:custGeom>
          <a:noFill/>
          <a:ln w="9525" cap="flat" cmpd="sng">
            <a:solidFill>
              <a:schemeClr val="dk1">
                <a:alpha val="20000"/>
              </a:schemeClr>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41" name="Google Shape;141;p3"/>
          <p:cNvSpPr txBox="1">
            <a:spLocks noGrp="1"/>
          </p:cNvSpPr>
          <p:nvPr>
            <p:ph type="title"/>
          </p:nvPr>
        </p:nvSpPr>
        <p:spPr>
          <a:xfrm>
            <a:off x="9029583" y="1072246"/>
            <a:ext cx="2951163" cy="4639622"/>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chemeClr val="dk1"/>
              </a:buClr>
              <a:buSzPts val="4000"/>
              <a:buFont typeface="Calibri"/>
              <a:buNone/>
            </a:pPr>
            <a:r>
              <a:rPr lang="en-US" sz="4000" dirty="0"/>
              <a:t>How does she feel?  </a:t>
            </a:r>
            <a:br>
              <a:rPr lang="en-US" sz="4000" dirty="0"/>
            </a:br>
            <a:br>
              <a:rPr lang="en-US" sz="4000" dirty="0"/>
            </a:br>
            <a:r>
              <a:rPr lang="en-US" sz="4000" dirty="0"/>
              <a:t>Are her feelings, right?</a:t>
            </a:r>
            <a:br>
              <a:rPr lang="en-US" sz="4000" dirty="0"/>
            </a:br>
            <a:br>
              <a:rPr lang="en-US" sz="4000" dirty="0"/>
            </a:br>
            <a:r>
              <a:rPr lang="en-US" sz="4000" dirty="0"/>
              <a:t>Why?</a:t>
            </a:r>
            <a:endParaRPr dirty="0"/>
          </a:p>
        </p:txBody>
      </p:sp>
      <p:sp>
        <p:nvSpPr>
          <p:cNvPr id="142" name="Google Shape;142;p3"/>
          <p:cNvSpPr/>
          <p:nvPr/>
        </p:nvSpPr>
        <p:spPr>
          <a:xfrm>
            <a:off x="10020826" y="-1916"/>
            <a:ext cx="2165350" cy="1358265"/>
          </a:xfrm>
          <a:custGeom>
            <a:avLst/>
            <a:gdLst/>
            <a:ahLst/>
            <a:cxnLst/>
            <a:rect l="l" t="t" r="r" b="b"/>
            <a:pathLst>
              <a:path w="455" h="285" extrusionOk="0">
                <a:moveTo>
                  <a:pt x="0" y="0"/>
                </a:moveTo>
                <a:cubicBezTo>
                  <a:pt x="153" y="85"/>
                  <a:pt x="308" y="180"/>
                  <a:pt x="455" y="285"/>
                </a:cubicBezTo>
              </a:path>
            </a:pathLst>
          </a:custGeom>
          <a:noFill/>
          <a:ln w="9525" cap="flat" cmpd="sng">
            <a:solidFill>
              <a:schemeClr val="dk1">
                <a:alpha val="20000"/>
              </a:schemeClr>
            </a:solidFill>
            <a:prstDash val="dash"/>
            <a:miter lim="800000"/>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43" name="Google Shape;143;p3"/>
          <p:cNvSpPr/>
          <p:nvPr/>
        </p:nvSpPr>
        <p:spPr>
          <a:xfrm>
            <a:off x="11290826" y="-1916"/>
            <a:ext cx="895350" cy="534687"/>
          </a:xfrm>
          <a:custGeom>
            <a:avLst/>
            <a:gdLst/>
            <a:ahLst/>
            <a:cxnLst/>
            <a:rect l="l" t="t" r="r" b="b"/>
            <a:pathLst>
              <a:path w="188" h="112" extrusionOk="0">
                <a:moveTo>
                  <a:pt x="0" y="0"/>
                </a:moveTo>
                <a:cubicBezTo>
                  <a:pt x="63" y="36"/>
                  <a:pt x="126" y="73"/>
                  <a:pt x="188" y="112"/>
                </a:cubicBezTo>
              </a:path>
            </a:pathLst>
          </a:custGeom>
          <a:noFill/>
          <a:ln w="9525" cap="flat" cmpd="sng">
            <a:solidFill>
              <a:schemeClr val="dk1">
                <a:alpha val="20000"/>
              </a:schemeClr>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44" name="Google Shape;144;p3"/>
          <p:cNvSpPr/>
          <p:nvPr/>
        </p:nvSpPr>
        <p:spPr>
          <a:xfrm rot="-668471">
            <a:off x="752078" y="2218040"/>
            <a:ext cx="4418757" cy="4259609"/>
          </a:xfrm>
          <a:custGeom>
            <a:avLst/>
            <a:gdLst/>
            <a:ahLst/>
            <a:cxnLst/>
            <a:rect l="l" t="t" r="r" b="b"/>
            <a:pathLst>
              <a:path w="4507111" h="4344781" extrusionOk="0">
                <a:moveTo>
                  <a:pt x="404107" y="0"/>
                </a:moveTo>
                <a:lnTo>
                  <a:pt x="371857" y="117359"/>
                </a:lnTo>
                <a:cubicBezTo>
                  <a:pt x="333827" y="278567"/>
                  <a:pt x="311875" y="450459"/>
                  <a:pt x="307833" y="632970"/>
                </a:cubicBezTo>
                <a:cubicBezTo>
                  <a:pt x="264711" y="2579752"/>
                  <a:pt x="2253987" y="3769243"/>
                  <a:pt x="3569418" y="4141149"/>
                </a:cubicBezTo>
                <a:cubicBezTo>
                  <a:pt x="3816061" y="4210881"/>
                  <a:pt x="4114807" y="4279754"/>
                  <a:pt x="4440861" y="4332480"/>
                </a:cubicBezTo>
                <a:lnTo>
                  <a:pt x="4507111" y="4341752"/>
                </a:lnTo>
                <a:lnTo>
                  <a:pt x="4296045" y="4344781"/>
                </a:lnTo>
                <a:cubicBezTo>
                  <a:pt x="4097363" y="4343711"/>
                  <a:pt x="3912623" y="4335104"/>
                  <a:pt x="3749565" y="4321853"/>
                </a:cubicBezTo>
                <a:cubicBezTo>
                  <a:pt x="2445102" y="4215850"/>
                  <a:pt x="356405" y="3466499"/>
                  <a:pt x="36764" y="1629794"/>
                </a:cubicBezTo>
                <a:cubicBezTo>
                  <a:pt x="-63123" y="1055823"/>
                  <a:pt x="45741" y="555869"/>
                  <a:pt x="300069" y="144750"/>
                </a:cubicBezTo>
                <a:close/>
              </a:path>
            </a:pathLst>
          </a:custGeom>
          <a:solidFill>
            <a:schemeClr val="dk1">
              <a:alpha val="69803"/>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Rockwell"/>
              <a:ea typeface="Rockwell"/>
              <a:cs typeface="Rockwell"/>
              <a:sym typeface="Rockwell"/>
            </a:endParaRPr>
          </a:p>
        </p:txBody>
      </p:sp>
      <p:pic>
        <p:nvPicPr>
          <p:cNvPr id="145" name="Google Shape;145;p3" descr="Anorexia Symptoms – How to Recognize the Signs"/>
          <p:cNvPicPr preferRelativeResize="0">
            <a:picLocks noGrp="1"/>
          </p:cNvPicPr>
          <p:nvPr>
            <p:ph type="body" idx="1"/>
          </p:nvPr>
        </p:nvPicPr>
        <p:blipFill rotWithShape="1">
          <a:blip r:embed="rId3">
            <a:alphaModFix/>
          </a:blip>
          <a:srcRect t="8217"/>
          <a:stretch/>
        </p:blipFill>
        <p:spPr>
          <a:xfrm>
            <a:off x="462489" y="455225"/>
            <a:ext cx="8135938" cy="5894594"/>
          </a:xfrm>
          <a:prstGeom prst="rect">
            <a:avLst/>
          </a:prstGeom>
          <a:noFill/>
          <a:ln>
            <a:noFill/>
          </a:ln>
        </p:spPr>
      </p:pic>
    </p:spTree>
    <p:extLst>
      <p:ext uri="{BB962C8B-B14F-4D97-AF65-F5344CB8AC3E}">
        <p14:creationId xmlns:p14="http://schemas.microsoft.com/office/powerpoint/2010/main" val="269739151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DE725F-9945-4857-B10C-C6A517AA5FA6}"/>
              </a:ext>
            </a:extLst>
          </p:cNvPr>
          <p:cNvSpPr>
            <a:spLocks noGrp="1"/>
          </p:cNvSpPr>
          <p:nvPr>
            <p:ph type="title"/>
          </p:nvPr>
        </p:nvSpPr>
        <p:spPr>
          <a:xfrm>
            <a:off x="487680" y="90652"/>
            <a:ext cx="10380617" cy="1170289"/>
          </a:xfrm>
        </p:spPr>
        <p:txBody>
          <a:bodyPr>
            <a:normAutofit/>
          </a:bodyPr>
          <a:lstStyle/>
          <a:p>
            <a:pPr algn="ctr"/>
            <a:r>
              <a:rPr lang="en-US" b="1" dirty="0"/>
              <a:t>Emotion Vocabulary</a:t>
            </a:r>
            <a:endParaRPr lang="en-AU" b="1" dirty="0"/>
          </a:p>
        </p:txBody>
      </p:sp>
      <p:sp>
        <p:nvSpPr>
          <p:cNvPr id="6" name="Text Placeholder 5">
            <a:extLst>
              <a:ext uri="{FF2B5EF4-FFF2-40B4-BE49-F238E27FC236}">
                <a16:creationId xmlns:a16="http://schemas.microsoft.com/office/drawing/2014/main" id="{9F83A06E-0850-749A-168D-223EE95AC4AA}"/>
              </a:ext>
            </a:extLst>
          </p:cNvPr>
          <p:cNvSpPr>
            <a:spLocks noGrp="1"/>
          </p:cNvSpPr>
          <p:nvPr>
            <p:ph type="body" idx="2"/>
          </p:nvPr>
        </p:nvSpPr>
        <p:spPr>
          <a:xfrm>
            <a:off x="783771" y="826718"/>
            <a:ext cx="10251659" cy="1994017"/>
          </a:xfrm>
        </p:spPr>
        <p:txBody>
          <a:bodyPr>
            <a:normAutofit/>
          </a:bodyPr>
          <a:lstStyle/>
          <a:p>
            <a:pPr marL="114300" indent="0">
              <a:buNone/>
            </a:pPr>
            <a:endParaRPr lang="en-US" dirty="0"/>
          </a:p>
          <a:p>
            <a:pPr marL="114300" indent="0">
              <a:buNone/>
            </a:pPr>
            <a:r>
              <a:rPr lang="en-US" b="1" dirty="0"/>
              <a:t>Anger</a:t>
            </a:r>
            <a:r>
              <a:rPr lang="en-US" dirty="0"/>
              <a:t> – how you feel when </a:t>
            </a:r>
            <a:r>
              <a:rPr lang="en-US" strike="sngStrike" dirty="0"/>
              <a:t>there is</a:t>
            </a:r>
            <a:r>
              <a:rPr lang="en-US" dirty="0"/>
              <a:t> </a:t>
            </a:r>
            <a:r>
              <a:rPr lang="en-US" dirty="0">
                <a:solidFill>
                  <a:srgbClr val="FF0000"/>
                </a:solidFill>
              </a:rPr>
              <a:t>you perceive </a:t>
            </a:r>
            <a:r>
              <a:rPr lang="en-US" dirty="0"/>
              <a:t>an </a:t>
            </a:r>
            <a:r>
              <a:rPr lang="en-US" b="1" dirty="0"/>
              <a:t>injustice</a:t>
            </a:r>
            <a:r>
              <a:rPr lang="en-US" dirty="0"/>
              <a:t>.</a:t>
            </a:r>
          </a:p>
          <a:p>
            <a:pPr marL="114300" indent="0">
              <a:buNone/>
            </a:pPr>
            <a:endParaRPr lang="en-AU" dirty="0"/>
          </a:p>
        </p:txBody>
      </p:sp>
      <p:sp>
        <p:nvSpPr>
          <p:cNvPr id="5" name="Title 1">
            <a:extLst>
              <a:ext uri="{FF2B5EF4-FFF2-40B4-BE49-F238E27FC236}">
                <a16:creationId xmlns:a16="http://schemas.microsoft.com/office/drawing/2014/main" id="{6BA43D9D-F9AB-9487-3170-FA024CBB4A2E}"/>
              </a:ext>
            </a:extLst>
          </p:cNvPr>
          <p:cNvSpPr txBox="1">
            <a:spLocks/>
          </p:cNvSpPr>
          <p:nvPr/>
        </p:nvSpPr>
        <p:spPr>
          <a:xfrm>
            <a:off x="337365" y="2386512"/>
            <a:ext cx="10785747" cy="2097806"/>
          </a:xfrm>
          <a:prstGeom prst="rect">
            <a:avLst/>
          </a:prstGeom>
          <a:noFill/>
          <a:ln>
            <a:noFill/>
          </a:ln>
        </p:spPr>
        <p:txBody>
          <a:bodyPr spcFirstLastPara="1" wrap="square" lIns="91425" tIns="45700" rIns="91425" bIns="45700" anchor="ctr" anchorCtr="0">
            <a:norm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18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algn="ctr"/>
            <a:r>
              <a:rPr lang="en-US" b="1" dirty="0"/>
              <a:t>situation  +   thoughts  </a:t>
            </a:r>
            <a:r>
              <a:rPr lang="en-US" b="1" dirty="0">
                <a:sym typeface="Wingdings" panose="05000000000000000000" pitchFamily="2" charset="2"/>
              </a:rPr>
              <a:t>    emotion</a:t>
            </a:r>
          </a:p>
          <a:p>
            <a:pPr algn="ctr"/>
            <a:r>
              <a:rPr lang="en-US" b="1" dirty="0">
                <a:sym typeface="Wingdings" panose="05000000000000000000" pitchFamily="2" charset="2"/>
              </a:rPr>
              <a:t>(judgements)   </a:t>
            </a:r>
            <a:endParaRPr lang="en-AU" b="1" dirty="0"/>
          </a:p>
        </p:txBody>
      </p:sp>
    </p:spTree>
    <p:extLst>
      <p:ext uri="{BB962C8B-B14F-4D97-AF65-F5344CB8AC3E}">
        <p14:creationId xmlns:p14="http://schemas.microsoft.com/office/powerpoint/2010/main" val="1186562753"/>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40F089-C118-BD91-659D-0E95A9472187}"/>
              </a:ext>
            </a:extLst>
          </p:cNvPr>
          <p:cNvSpPr>
            <a:spLocks noGrp="1"/>
          </p:cNvSpPr>
          <p:nvPr>
            <p:ph type="title"/>
          </p:nvPr>
        </p:nvSpPr>
        <p:spPr>
          <a:xfrm>
            <a:off x="838199" y="700195"/>
            <a:ext cx="10923741" cy="2944879"/>
          </a:xfrm>
        </p:spPr>
        <p:txBody>
          <a:bodyPr>
            <a:normAutofit fontScale="90000"/>
          </a:bodyPr>
          <a:lstStyle/>
          <a:p>
            <a:r>
              <a:rPr lang="en-US" dirty="0"/>
              <a:t>Activity -  consider your ongoing negative situation that caused unpleasant emotions…</a:t>
            </a:r>
            <a:br>
              <a:rPr lang="en-US" dirty="0"/>
            </a:br>
            <a:br>
              <a:rPr lang="en-US" dirty="0"/>
            </a:br>
            <a:r>
              <a:rPr lang="en-US" dirty="0"/>
              <a:t>1. Complete a path to action for your regular thoughts/story and resultant feelings</a:t>
            </a:r>
            <a:br>
              <a:rPr lang="en-US" dirty="0"/>
            </a:br>
            <a:br>
              <a:rPr lang="en-US" dirty="0"/>
            </a:br>
            <a:endParaRPr lang="en-AU" dirty="0"/>
          </a:p>
        </p:txBody>
      </p:sp>
      <p:pic>
        <p:nvPicPr>
          <p:cNvPr id="4" name="Picture 3">
            <a:extLst>
              <a:ext uri="{FF2B5EF4-FFF2-40B4-BE49-F238E27FC236}">
                <a16:creationId xmlns:a16="http://schemas.microsoft.com/office/drawing/2014/main" id="{94768FEA-73A6-E65D-39AE-A632CB5040B6}"/>
              </a:ext>
            </a:extLst>
          </p:cNvPr>
          <p:cNvPicPr>
            <a:picLocks noChangeAspect="1"/>
          </p:cNvPicPr>
          <p:nvPr/>
        </p:nvPicPr>
        <p:blipFill>
          <a:blip r:embed="rId2"/>
          <a:stretch>
            <a:fillRect/>
          </a:stretch>
        </p:blipFill>
        <p:spPr>
          <a:xfrm>
            <a:off x="1138418" y="3191623"/>
            <a:ext cx="9564435" cy="3305636"/>
          </a:xfrm>
          <a:prstGeom prst="rect">
            <a:avLst/>
          </a:prstGeom>
        </p:spPr>
      </p:pic>
    </p:spTree>
    <p:extLst>
      <p:ext uri="{BB962C8B-B14F-4D97-AF65-F5344CB8AC3E}">
        <p14:creationId xmlns:p14="http://schemas.microsoft.com/office/powerpoint/2010/main" val="197389435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4" name="Picture 6" descr="The strongest predictor for success | Angela Lee Duckworth - YouTube">
            <a:extLst>
              <a:ext uri="{FF2B5EF4-FFF2-40B4-BE49-F238E27FC236}">
                <a16:creationId xmlns:a16="http://schemas.microsoft.com/office/drawing/2014/main" id="{2F32CA7A-6D41-46AA-BF34-A793BD133BB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6524" y="1287321"/>
            <a:ext cx="7686770" cy="4283358"/>
          </a:xfrm>
          <a:prstGeom prst="rect">
            <a:avLst/>
          </a:prstGeom>
          <a:extLst>
            <a:ext uri="{909E8E84-426E-40DD-AFC4-6F175D3DCCD1}">
              <a14:hiddenFill xmlns:a14="http://schemas.microsoft.com/office/drawing/2010/main">
                <a:solidFill>
                  <a:srgbClr val="FFFFFF"/>
                </a:solidFill>
              </a14:hiddenFill>
            </a:ext>
          </a:extLst>
        </p:spPr>
      </p:pic>
      <p:pic>
        <p:nvPicPr>
          <p:cNvPr id="17410" name="Picture 2" descr="Grit: The Power of Passion and Perseverance - YouTube">
            <a:extLst>
              <a:ext uri="{FF2B5EF4-FFF2-40B4-BE49-F238E27FC236}">
                <a16:creationId xmlns:a16="http://schemas.microsoft.com/office/drawing/2014/main" id="{04F4BFBE-6414-4153-A7A0-8E2BD43D8E71}"/>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7575506" y="1516454"/>
            <a:ext cx="4467225" cy="3330575"/>
          </a:xfrm>
          <a:prstGeom prst="rect">
            <a:avLst/>
          </a:prstGeom>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4738B312-C5BE-43BD-A0BD-DA649D0FEA7D}"/>
              </a:ext>
            </a:extLst>
          </p:cNvPr>
          <p:cNvSpPr>
            <a:spLocks noGrp="1"/>
          </p:cNvSpPr>
          <p:nvPr>
            <p:ph type="title"/>
          </p:nvPr>
        </p:nvSpPr>
        <p:spPr>
          <a:xfrm>
            <a:off x="838200" y="321245"/>
            <a:ext cx="10515600" cy="715556"/>
          </a:xfrm>
        </p:spPr>
        <p:txBody>
          <a:bodyPr vert="horz" lIns="91440" tIns="45720" rIns="91440" bIns="45720" rtlCol="0" anchor="ctr">
            <a:normAutofit fontScale="90000"/>
          </a:bodyPr>
          <a:lstStyle/>
          <a:p>
            <a:pPr algn="ctr"/>
            <a:r>
              <a:rPr lang="en-US" kern="1200" dirty="0">
                <a:solidFill>
                  <a:schemeClr val="tx1"/>
                </a:solidFill>
                <a:latin typeface="+mj-lt"/>
                <a:ea typeface="+mj-ea"/>
                <a:cs typeface="+mj-cs"/>
              </a:rPr>
              <a:t>Emotional Intelligence – Key to Academic and Life Success</a:t>
            </a:r>
          </a:p>
        </p:txBody>
      </p:sp>
    </p:spTree>
    <p:extLst>
      <p:ext uri="{BB962C8B-B14F-4D97-AF65-F5344CB8AC3E}">
        <p14:creationId xmlns:p14="http://schemas.microsoft.com/office/powerpoint/2010/main" val="2510320244"/>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40F089-C118-BD91-659D-0E95A9472187}"/>
              </a:ext>
            </a:extLst>
          </p:cNvPr>
          <p:cNvSpPr>
            <a:spLocks noGrp="1"/>
          </p:cNvSpPr>
          <p:nvPr>
            <p:ph type="title"/>
          </p:nvPr>
        </p:nvSpPr>
        <p:spPr>
          <a:xfrm>
            <a:off x="838200" y="700195"/>
            <a:ext cx="10497856" cy="2230895"/>
          </a:xfrm>
        </p:spPr>
        <p:txBody>
          <a:bodyPr>
            <a:normAutofit/>
          </a:bodyPr>
          <a:lstStyle/>
          <a:p>
            <a:r>
              <a:rPr lang="en-US" dirty="0"/>
              <a:t>The thoughts and stories you and others make up are not random, they flow out of our chosen…</a:t>
            </a:r>
            <a:endParaRPr lang="en-AU" dirty="0"/>
          </a:p>
        </p:txBody>
      </p:sp>
      <p:sp>
        <p:nvSpPr>
          <p:cNvPr id="3" name="Title 1">
            <a:extLst>
              <a:ext uri="{FF2B5EF4-FFF2-40B4-BE49-F238E27FC236}">
                <a16:creationId xmlns:a16="http://schemas.microsoft.com/office/drawing/2014/main" id="{E57D7A8F-B8DF-70DC-A93E-839ABF1AA5CD}"/>
              </a:ext>
            </a:extLst>
          </p:cNvPr>
          <p:cNvSpPr txBox="1">
            <a:spLocks/>
          </p:cNvSpPr>
          <p:nvPr/>
        </p:nvSpPr>
        <p:spPr>
          <a:xfrm>
            <a:off x="2183702" y="3006246"/>
            <a:ext cx="10379903" cy="3151559"/>
          </a:xfrm>
          <a:prstGeom prst="rect">
            <a:avLst/>
          </a:prstGeom>
          <a:noFill/>
          <a:ln>
            <a:noFill/>
          </a:ln>
        </p:spPr>
        <p:txBody>
          <a:bodyPr spcFirstLastPara="1" wrap="square" lIns="91425" tIns="45700" rIns="91425" bIns="45700" anchor="ctr" anchorCtr="0">
            <a:norm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18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marL="571500" indent="-571500">
              <a:buFont typeface="Arial" panose="020B0604020202020204" pitchFamily="34" charset="0"/>
              <a:buChar char="•"/>
            </a:pPr>
            <a:r>
              <a:rPr lang="en-US" dirty="0"/>
              <a:t>Mindsets</a:t>
            </a:r>
          </a:p>
          <a:p>
            <a:pPr marL="571500" indent="-571500">
              <a:buFont typeface="Arial" panose="020B0604020202020204" pitchFamily="34" charset="0"/>
              <a:buChar char="•"/>
            </a:pPr>
            <a:r>
              <a:rPr lang="en-US" dirty="0"/>
              <a:t>Perspectives</a:t>
            </a:r>
          </a:p>
          <a:p>
            <a:pPr marL="571500" indent="-571500">
              <a:buFont typeface="Arial" panose="020B0604020202020204" pitchFamily="34" charset="0"/>
              <a:buChar char="•"/>
            </a:pPr>
            <a:r>
              <a:rPr lang="en-US" dirty="0"/>
              <a:t>Hearts</a:t>
            </a:r>
          </a:p>
          <a:p>
            <a:pPr marL="571500" indent="-571500">
              <a:buFont typeface="Arial" panose="020B0604020202020204" pitchFamily="34" charset="0"/>
              <a:buChar char="•"/>
            </a:pPr>
            <a:r>
              <a:rPr lang="en-US" dirty="0"/>
              <a:t>Experiences</a:t>
            </a:r>
          </a:p>
          <a:p>
            <a:pPr marL="571500" indent="-571500">
              <a:buFont typeface="Arial" panose="020B0604020202020204" pitchFamily="34" charset="0"/>
              <a:buChar char="•"/>
            </a:pPr>
            <a:r>
              <a:rPr lang="en-US" dirty="0"/>
              <a:t>Prior knowledge, theology</a:t>
            </a:r>
            <a:endParaRPr lang="en-AU" dirty="0"/>
          </a:p>
        </p:txBody>
      </p:sp>
    </p:spTree>
    <p:extLst>
      <p:ext uri="{BB962C8B-B14F-4D97-AF65-F5344CB8AC3E}">
        <p14:creationId xmlns:p14="http://schemas.microsoft.com/office/powerpoint/2010/main" val="1696326042"/>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40F089-C118-BD91-659D-0E95A9472187}"/>
              </a:ext>
            </a:extLst>
          </p:cNvPr>
          <p:cNvSpPr>
            <a:spLocks noGrp="1"/>
          </p:cNvSpPr>
          <p:nvPr>
            <p:ph type="title"/>
          </p:nvPr>
        </p:nvSpPr>
        <p:spPr>
          <a:xfrm>
            <a:off x="825673" y="1075976"/>
            <a:ext cx="10923741" cy="2944879"/>
          </a:xfrm>
        </p:spPr>
        <p:txBody>
          <a:bodyPr>
            <a:normAutofit fontScale="90000"/>
          </a:bodyPr>
          <a:lstStyle/>
          <a:p>
            <a:r>
              <a:rPr lang="en-US" b="1" dirty="0"/>
              <a:t>Reframing…</a:t>
            </a:r>
            <a:br>
              <a:rPr lang="en-US" dirty="0"/>
            </a:br>
            <a:r>
              <a:rPr lang="en-US" dirty="0"/>
              <a:t>Now complete an alternate path to action with alternate thoughts/story and resultant feelings.</a:t>
            </a:r>
            <a:br>
              <a:rPr lang="en-US" dirty="0"/>
            </a:br>
            <a:br>
              <a:rPr lang="en-US" dirty="0"/>
            </a:br>
            <a:r>
              <a:rPr lang="en-US" dirty="0" err="1"/>
              <a:t>Eg</a:t>
            </a:r>
            <a:r>
              <a:rPr lang="en-US" dirty="0"/>
              <a:t> this is an opportunity for me to grow </a:t>
            </a:r>
            <a:r>
              <a:rPr lang="en-US" dirty="0">
                <a:sym typeface="Wingdings" panose="05000000000000000000" pitchFamily="2" charset="2"/>
              </a:rPr>
              <a:t></a:t>
            </a:r>
            <a:br>
              <a:rPr lang="en-US" dirty="0">
                <a:sym typeface="Wingdings" panose="05000000000000000000" pitchFamily="2" charset="2"/>
              </a:rPr>
            </a:br>
            <a:br>
              <a:rPr lang="en-US" dirty="0"/>
            </a:br>
            <a:br>
              <a:rPr lang="en-US" dirty="0"/>
            </a:br>
            <a:endParaRPr lang="en-AU" dirty="0"/>
          </a:p>
        </p:txBody>
      </p:sp>
      <p:pic>
        <p:nvPicPr>
          <p:cNvPr id="4" name="Picture 3">
            <a:extLst>
              <a:ext uri="{FF2B5EF4-FFF2-40B4-BE49-F238E27FC236}">
                <a16:creationId xmlns:a16="http://schemas.microsoft.com/office/drawing/2014/main" id="{94768FEA-73A6-E65D-39AE-A632CB5040B6}"/>
              </a:ext>
            </a:extLst>
          </p:cNvPr>
          <p:cNvPicPr>
            <a:picLocks noChangeAspect="1"/>
          </p:cNvPicPr>
          <p:nvPr/>
        </p:nvPicPr>
        <p:blipFill>
          <a:blip r:embed="rId2"/>
          <a:stretch>
            <a:fillRect/>
          </a:stretch>
        </p:blipFill>
        <p:spPr>
          <a:xfrm>
            <a:off x="1138418" y="3552364"/>
            <a:ext cx="9564435" cy="3305636"/>
          </a:xfrm>
          <a:prstGeom prst="rect">
            <a:avLst/>
          </a:prstGeom>
        </p:spPr>
      </p:pic>
    </p:spTree>
    <p:extLst>
      <p:ext uri="{BB962C8B-B14F-4D97-AF65-F5344CB8AC3E}">
        <p14:creationId xmlns:p14="http://schemas.microsoft.com/office/powerpoint/2010/main" val="1779523970"/>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AF6816-20B4-3AF1-5D35-4C40B467ADF8}"/>
              </a:ext>
            </a:extLst>
          </p:cNvPr>
          <p:cNvSpPr>
            <a:spLocks noGrp="1"/>
          </p:cNvSpPr>
          <p:nvPr>
            <p:ph type="title"/>
          </p:nvPr>
        </p:nvSpPr>
        <p:spPr/>
        <p:txBody>
          <a:bodyPr/>
          <a:lstStyle/>
          <a:p>
            <a:endParaRPr lang="en-AU"/>
          </a:p>
        </p:txBody>
      </p:sp>
      <p:sp>
        <p:nvSpPr>
          <p:cNvPr id="3" name="Text Placeholder 2">
            <a:extLst>
              <a:ext uri="{FF2B5EF4-FFF2-40B4-BE49-F238E27FC236}">
                <a16:creationId xmlns:a16="http://schemas.microsoft.com/office/drawing/2014/main" id="{79AD0FA1-EB8E-430C-E24B-E426E7461A5B}"/>
              </a:ext>
            </a:extLst>
          </p:cNvPr>
          <p:cNvSpPr>
            <a:spLocks noGrp="1"/>
          </p:cNvSpPr>
          <p:nvPr>
            <p:ph type="body" idx="1"/>
          </p:nvPr>
        </p:nvSpPr>
        <p:spPr/>
        <p:txBody>
          <a:bodyPr/>
          <a:lstStyle/>
          <a:p>
            <a:endParaRPr lang="en-AU" dirty="0"/>
          </a:p>
        </p:txBody>
      </p:sp>
      <p:sp>
        <p:nvSpPr>
          <p:cNvPr id="4" name="Text Placeholder 3">
            <a:extLst>
              <a:ext uri="{FF2B5EF4-FFF2-40B4-BE49-F238E27FC236}">
                <a16:creationId xmlns:a16="http://schemas.microsoft.com/office/drawing/2014/main" id="{F9F8A194-A553-6495-324E-561D90847C5A}"/>
              </a:ext>
            </a:extLst>
          </p:cNvPr>
          <p:cNvSpPr>
            <a:spLocks noGrp="1"/>
          </p:cNvSpPr>
          <p:nvPr>
            <p:ph type="body" idx="2"/>
          </p:nvPr>
        </p:nvSpPr>
        <p:spPr/>
        <p:txBody>
          <a:bodyPr/>
          <a:lstStyle/>
          <a:p>
            <a:endParaRPr lang="en-AU"/>
          </a:p>
        </p:txBody>
      </p:sp>
      <p:pic>
        <p:nvPicPr>
          <p:cNvPr id="8" name="Picture 7">
            <a:extLst>
              <a:ext uri="{FF2B5EF4-FFF2-40B4-BE49-F238E27FC236}">
                <a16:creationId xmlns:a16="http://schemas.microsoft.com/office/drawing/2014/main" id="{229690F5-64F3-0FC7-BDB0-38E55A492CE0}"/>
              </a:ext>
            </a:extLst>
          </p:cNvPr>
          <p:cNvPicPr>
            <a:picLocks noChangeAspect="1"/>
          </p:cNvPicPr>
          <p:nvPr/>
        </p:nvPicPr>
        <p:blipFill>
          <a:blip r:embed="rId2"/>
          <a:stretch>
            <a:fillRect/>
          </a:stretch>
        </p:blipFill>
        <p:spPr>
          <a:xfrm>
            <a:off x="297366" y="0"/>
            <a:ext cx="11444867" cy="7561010"/>
          </a:xfrm>
          <a:prstGeom prst="rect">
            <a:avLst/>
          </a:prstGeom>
        </p:spPr>
      </p:pic>
    </p:spTree>
    <p:extLst>
      <p:ext uri="{BB962C8B-B14F-4D97-AF65-F5344CB8AC3E}">
        <p14:creationId xmlns:p14="http://schemas.microsoft.com/office/powerpoint/2010/main" val="1451583356"/>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473F0DFA-6E7B-8F3C-A21F-3C75F465849E}"/>
              </a:ext>
            </a:extLst>
          </p:cNvPr>
          <p:cNvSpPr>
            <a:spLocks noGrp="1"/>
          </p:cNvSpPr>
          <p:nvPr>
            <p:ph type="title"/>
          </p:nvPr>
        </p:nvSpPr>
        <p:spPr>
          <a:xfrm>
            <a:off x="6096000" y="3214126"/>
            <a:ext cx="5015630" cy="429747"/>
          </a:xfrm>
        </p:spPr>
        <p:txBody>
          <a:bodyPr>
            <a:normAutofit fontScale="90000"/>
          </a:bodyPr>
          <a:lstStyle/>
          <a:p>
            <a:r>
              <a:rPr lang="en-US" dirty="0"/>
              <a:t>Before expressing and regulating think…</a:t>
            </a:r>
            <a:br>
              <a:rPr lang="en-US" dirty="0"/>
            </a:br>
            <a:br>
              <a:rPr lang="en-US" dirty="0"/>
            </a:br>
            <a:r>
              <a:rPr lang="en-US" dirty="0"/>
              <a:t>What thoughts, story or perspective is contributing to my feelings?</a:t>
            </a:r>
            <a:br>
              <a:rPr lang="en-US" dirty="0"/>
            </a:br>
            <a:br>
              <a:rPr lang="en-US" dirty="0"/>
            </a:br>
            <a:r>
              <a:rPr lang="en-US" dirty="0"/>
              <a:t>Are my feelings right?  </a:t>
            </a:r>
            <a:br>
              <a:rPr lang="en-US" dirty="0"/>
            </a:br>
            <a:br>
              <a:rPr lang="en-US" dirty="0"/>
            </a:br>
            <a:endParaRPr lang="en-AU" dirty="0"/>
          </a:p>
        </p:txBody>
      </p:sp>
      <p:pic>
        <p:nvPicPr>
          <p:cNvPr id="7" name="Picture 4" descr="RULER: An Acronym for Social Emotional Learning + TpT Sale – Teacher In  Exile">
            <a:extLst>
              <a:ext uri="{FF2B5EF4-FFF2-40B4-BE49-F238E27FC236}">
                <a16:creationId xmlns:a16="http://schemas.microsoft.com/office/drawing/2014/main" id="{15C87733-BAD1-0E85-62FB-B37C7A5AE2D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15891" y="977274"/>
            <a:ext cx="4026218" cy="5199689"/>
          </a:xfrm>
          <a:prstGeom prst="rect">
            <a:avLst/>
          </a:prstGeom>
          <a:noFill/>
          <a:extLst>
            <a:ext uri="{909E8E84-426E-40DD-AFC4-6F175D3DCCD1}">
              <a14:hiddenFill xmlns:a14="http://schemas.microsoft.com/office/drawing/2010/main">
                <a:solidFill>
                  <a:srgbClr val="FFFFFF"/>
                </a:solidFill>
              </a14:hiddenFill>
            </a:ext>
          </a:extLst>
        </p:spPr>
      </p:pic>
      <p:sp>
        <p:nvSpPr>
          <p:cNvPr id="10" name="Title 1">
            <a:extLst>
              <a:ext uri="{FF2B5EF4-FFF2-40B4-BE49-F238E27FC236}">
                <a16:creationId xmlns:a16="http://schemas.microsoft.com/office/drawing/2014/main" id="{E4EBB230-1C2F-9521-DB89-EFD0A3B42E22}"/>
              </a:ext>
            </a:extLst>
          </p:cNvPr>
          <p:cNvSpPr txBox="1">
            <a:spLocks noGrp="1"/>
          </p:cNvSpPr>
          <p:nvPr>
            <p:ph type="body" idx="1"/>
          </p:nvPr>
        </p:nvSpPr>
        <p:spPr>
          <a:xfrm>
            <a:off x="587455" y="1825625"/>
            <a:ext cx="5181600" cy="4351338"/>
          </a:xfrm>
          <a:prstGeom prst="rect">
            <a:avLst/>
          </a:prstGeom>
          <a:noFill/>
          <a:ln>
            <a:noFill/>
          </a:ln>
        </p:spPr>
        <p:txBody>
          <a:bodyPr spcFirstLastPara="1" wrap="square" lIns="91425" tIns="45700" rIns="91425" bIns="45700" anchor="ctr" anchorCtr="0">
            <a:norm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18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algn="ctr"/>
            <a:r>
              <a:rPr lang="en-US" b="1" dirty="0">
                <a:solidFill>
                  <a:srgbClr val="FF0000"/>
                </a:solidFill>
              </a:rPr>
              <a:t>T</a:t>
            </a:r>
            <a:r>
              <a:rPr lang="en-US" b="1" dirty="0">
                <a:solidFill>
                  <a:schemeClr val="accent1"/>
                </a:solidFill>
              </a:rPr>
              <a:t>hink</a:t>
            </a:r>
            <a:endParaRPr lang="en-AU" b="1" dirty="0">
              <a:solidFill>
                <a:schemeClr val="accent1"/>
              </a:solidFill>
            </a:endParaRPr>
          </a:p>
        </p:txBody>
      </p:sp>
    </p:spTree>
    <p:extLst>
      <p:ext uri="{BB962C8B-B14F-4D97-AF65-F5344CB8AC3E}">
        <p14:creationId xmlns:p14="http://schemas.microsoft.com/office/powerpoint/2010/main" val="3199550854"/>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473F0DFA-6E7B-8F3C-A21F-3C75F465849E}"/>
              </a:ext>
            </a:extLst>
          </p:cNvPr>
          <p:cNvSpPr>
            <a:spLocks noGrp="1"/>
          </p:cNvSpPr>
          <p:nvPr>
            <p:ph type="title"/>
          </p:nvPr>
        </p:nvSpPr>
        <p:spPr>
          <a:xfrm>
            <a:off x="6270544" y="1540701"/>
            <a:ext cx="4841085" cy="3582443"/>
          </a:xfrm>
        </p:spPr>
        <p:txBody>
          <a:bodyPr>
            <a:normAutofit fontScale="90000"/>
          </a:bodyPr>
          <a:lstStyle/>
          <a:p>
            <a:r>
              <a:rPr lang="en-US" dirty="0"/>
              <a:t>Think...</a:t>
            </a:r>
            <a:br>
              <a:rPr lang="en-US" dirty="0"/>
            </a:br>
            <a:br>
              <a:rPr lang="en-US" dirty="0"/>
            </a:br>
            <a:r>
              <a:rPr lang="en-US" dirty="0"/>
              <a:t>How is this feeling impacting me? </a:t>
            </a:r>
            <a:br>
              <a:rPr lang="en-US" dirty="0"/>
            </a:br>
            <a:br>
              <a:rPr lang="en-US" dirty="0"/>
            </a:br>
            <a:r>
              <a:rPr lang="en-US" dirty="0"/>
              <a:t>Helpful?</a:t>
            </a:r>
            <a:br>
              <a:rPr lang="en-US" dirty="0"/>
            </a:br>
            <a:br>
              <a:rPr lang="en-US" dirty="0"/>
            </a:br>
            <a:r>
              <a:rPr lang="en-US" dirty="0"/>
              <a:t>What impact do I want to have on this situation?  </a:t>
            </a:r>
            <a:endParaRPr lang="en-AU" dirty="0"/>
          </a:p>
        </p:txBody>
      </p:sp>
      <p:pic>
        <p:nvPicPr>
          <p:cNvPr id="7" name="Picture 4" descr="RULER: An Acronym for Social Emotional Learning + TpT Sale – Teacher In  Exile">
            <a:extLst>
              <a:ext uri="{FF2B5EF4-FFF2-40B4-BE49-F238E27FC236}">
                <a16:creationId xmlns:a16="http://schemas.microsoft.com/office/drawing/2014/main" id="{15C87733-BAD1-0E85-62FB-B37C7A5AE2D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15891" y="977274"/>
            <a:ext cx="4026218" cy="5199689"/>
          </a:xfrm>
          <a:prstGeom prst="rect">
            <a:avLst/>
          </a:prstGeom>
          <a:noFill/>
          <a:extLst>
            <a:ext uri="{909E8E84-426E-40DD-AFC4-6F175D3DCCD1}">
              <a14:hiddenFill xmlns:a14="http://schemas.microsoft.com/office/drawing/2010/main">
                <a:solidFill>
                  <a:srgbClr val="FFFFFF"/>
                </a:solidFill>
              </a14:hiddenFill>
            </a:ext>
          </a:extLst>
        </p:spPr>
      </p:pic>
      <p:sp>
        <p:nvSpPr>
          <p:cNvPr id="10" name="Title 1">
            <a:extLst>
              <a:ext uri="{FF2B5EF4-FFF2-40B4-BE49-F238E27FC236}">
                <a16:creationId xmlns:a16="http://schemas.microsoft.com/office/drawing/2014/main" id="{E4EBB230-1C2F-9521-DB89-EFD0A3B42E22}"/>
              </a:ext>
            </a:extLst>
          </p:cNvPr>
          <p:cNvSpPr txBox="1">
            <a:spLocks noGrp="1"/>
          </p:cNvSpPr>
          <p:nvPr>
            <p:ph type="body" idx="1"/>
          </p:nvPr>
        </p:nvSpPr>
        <p:spPr>
          <a:xfrm>
            <a:off x="587455" y="1825625"/>
            <a:ext cx="5181600" cy="4351338"/>
          </a:xfrm>
          <a:prstGeom prst="rect">
            <a:avLst/>
          </a:prstGeom>
          <a:noFill/>
          <a:ln>
            <a:noFill/>
          </a:ln>
        </p:spPr>
        <p:txBody>
          <a:bodyPr spcFirstLastPara="1" wrap="square" lIns="91425" tIns="45700" rIns="91425" bIns="45700" anchor="ctr" anchorCtr="0">
            <a:norm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18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algn="ctr"/>
            <a:r>
              <a:rPr lang="en-US" b="1" dirty="0">
                <a:solidFill>
                  <a:srgbClr val="FF0000"/>
                </a:solidFill>
              </a:rPr>
              <a:t>T</a:t>
            </a:r>
            <a:r>
              <a:rPr lang="en-US" b="1" dirty="0">
                <a:solidFill>
                  <a:schemeClr val="accent1"/>
                </a:solidFill>
              </a:rPr>
              <a:t>hink</a:t>
            </a:r>
            <a:endParaRPr lang="en-AU" b="1" dirty="0">
              <a:solidFill>
                <a:schemeClr val="accent1"/>
              </a:solidFill>
            </a:endParaRPr>
          </a:p>
        </p:txBody>
      </p:sp>
    </p:spTree>
    <p:extLst>
      <p:ext uri="{BB962C8B-B14F-4D97-AF65-F5344CB8AC3E}">
        <p14:creationId xmlns:p14="http://schemas.microsoft.com/office/powerpoint/2010/main" val="1648694982"/>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E878EA-DB64-E6CB-73E9-375C834F9BB5}"/>
              </a:ext>
            </a:extLst>
          </p:cNvPr>
          <p:cNvSpPr>
            <a:spLocks noGrp="1"/>
          </p:cNvSpPr>
          <p:nvPr>
            <p:ph type="title"/>
          </p:nvPr>
        </p:nvSpPr>
        <p:spPr>
          <a:xfrm>
            <a:off x="1414398" y="365125"/>
            <a:ext cx="10515600" cy="1325563"/>
          </a:xfrm>
        </p:spPr>
        <p:txBody>
          <a:bodyPr>
            <a:normAutofit fontScale="90000"/>
          </a:bodyPr>
          <a:lstStyle/>
          <a:p>
            <a:r>
              <a:rPr lang="en-US" dirty="0"/>
              <a:t>Creating emotions/moods/atmospheres…</a:t>
            </a:r>
            <a:br>
              <a:rPr lang="en-US" dirty="0"/>
            </a:br>
            <a:r>
              <a:rPr lang="en-US" dirty="0"/>
              <a:t>Reframing Application to teaching and leading</a:t>
            </a:r>
            <a:endParaRPr lang="en-AU" dirty="0"/>
          </a:p>
        </p:txBody>
      </p:sp>
      <p:sp>
        <p:nvSpPr>
          <p:cNvPr id="5" name="Title 1">
            <a:extLst>
              <a:ext uri="{FF2B5EF4-FFF2-40B4-BE49-F238E27FC236}">
                <a16:creationId xmlns:a16="http://schemas.microsoft.com/office/drawing/2014/main" id="{E56B82A2-2EBF-6352-1EDF-B0D1A4293EFD}"/>
              </a:ext>
            </a:extLst>
          </p:cNvPr>
          <p:cNvSpPr txBox="1">
            <a:spLocks/>
          </p:cNvSpPr>
          <p:nvPr/>
        </p:nvSpPr>
        <p:spPr>
          <a:xfrm>
            <a:off x="746449" y="2258711"/>
            <a:ext cx="10380617" cy="1170289"/>
          </a:xfrm>
          <a:prstGeom prst="rect">
            <a:avLst/>
          </a:prstGeom>
          <a:noFill/>
          <a:ln>
            <a:noFill/>
          </a:ln>
        </p:spPr>
        <p:txBody>
          <a:bodyPr spcFirstLastPara="1" wrap="square" lIns="91425" tIns="45700" rIns="91425" bIns="45700" anchor="ctr" anchorCtr="0">
            <a:normAutofit fontScale="92500" lnSpcReduction="10000"/>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18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algn="ctr"/>
            <a:r>
              <a:rPr lang="en-US" b="1" dirty="0"/>
              <a:t>Situation  +  thoughts/story   </a:t>
            </a:r>
            <a:r>
              <a:rPr lang="en-US" b="1" dirty="0">
                <a:sym typeface="Wingdings" panose="05000000000000000000" pitchFamily="2" charset="2"/>
              </a:rPr>
              <a:t>  emotions/ </a:t>
            </a:r>
          </a:p>
          <a:p>
            <a:pPr algn="ctr"/>
            <a:r>
              <a:rPr lang="en-US" b="1" dirty="0">
                <a:sym typeface="Wingdings" panose="05000000000000000000" pitchFamily="2" charset="2"/>
              </a:rPr>
              <a:t>								atmospheres</a:t>
            </a:r>
            <a:endParaRPr lang="en-AU" b="1" dirty="0"/>
          </a:p>
        </p:txBody>
      </p:sp>
      <p:sp>
        <p:nvSpPr>
          <p:cNvPr id="6" name="Text Placeholder 2">
            <a:extLst>
              <a:ext uri="{FF2B5EF4-FFF2-40B4-BE49-F238E27FC236}">
                <a16:creationId xmlns:a16="http://schemas.microsoft.com/office/drawing/2014/main" id="{0BB73FBF-4BA2-BDC7-5D65-3DB826DF5F63}"/>
              </a:ext>
            </a:extLst>
          </p:cNvPr>
          <p:cNvSpPr txBox="1">
            <a:spLocks/>
          </p:cNvSpPr>
          <p:nvPr/>
        </p:nvSpPr>
        <p:spPr>
          <a:xfrm>
            <a:off x="746449" y="4271375"/>
            <a:ext cx="10652236" cy="1716066"/>
          </a:xfrm>
          <a:prstGeom prst="rect">
            <a:avLst/>
          </a:prstGeom>
          <a:noFill/>
          <a:ln>
            <a:noFill/>
          </a:ln>
        </p:spPr>
        <p:txBody>
          <a:bodyPr spcFirstLastPara="1" wrap="square" lIns="91425" tIns="45700" rIns="91425" bIns="45700" anchor="t" anchorCtr="0">
            <a:normAutofit/>
          </a:bodyPr>
          <a:lstStyle>
            <a:defPPr marR="0" lvl="0" algn="l" rtl="0">
              <a:lnSpc>
                <a:spcPct val="100000"/>
              </a:lnSpc>
              <a:spcBef>
                <a:spcPts val="0"/>
              </a:spcBef>
              <a:spcAft>
                <a:spcPts val="0"/>
              </a:spcAft>
            </a:defPPr>
            <a:lvl1pPr marL="457200" marR="0" lvl="0" indent="-342900" algn="l" rtl="0">
              <a:lnSpc>
                <a:spcPct val="90000"/>
              </a:lnSpc>
              <a:spcBef>
                <a:spcPts val="1000"/>
              </a:spcBef>
              <a:spcAft>
                <a:spcPts val="0"/>
              </a:spcAft>
              <a:buClr>
                <a:schemeClr val="dk1"/>
              </a:buClr>
              <a:buSzPts val="1800"/>
              <a:buFont typeface="Arial"/>
              <a:buChar char="•"/>
              <a:defRPr sz="2800" b="0" i="0" u="none" strike="noStrike" cap="none">
                <a:solidFill>
                  <a:schemeClr val="dk1"/>
                </a:solidFill>
                <a:latin typeface="Calibri"/>
                <a:ea typeface="Calibri"/>
                <a:cs typeface="Calibri"/>
                <a:sym typeface="Calibri"/>
              </a:defRPr>
            </a:lvl1pPr>
            <a:lvl2pPr marL="914400" marR="0" lvl="1" indent="-342900" algn="l" rtl="0">
              <a:lnSpc>
                <a:spcPct val="90000"/>
              </a:lnSpc>
              <a:spcBef>
                <a:spcPts val="500"/>
              </a:spcBef>
              <a:spcAft>
                <a:spcPts val="0"/>
              </a:spcAft>
              <a:buClr>
                <a:schemeClr val="dk1"/>
              </a:buClr>
              <a:buSzPts val="1800"/>
              <a:buFont typeface="Arial"/>
              <a:buChar char="•"/>
              <a:defRPr sz="2400" b="0" i="0" u="none" strike="noStrike" cap="none">
                <a:solidFill>
                  <a:schemeClr val="dk1"/>
                </a:solidFill>
                <a:latin typeface="Calibri"/>
                <a:ea typeface="Calibri"/>
                <a:cs typeface="Calibri"/>
                <a:sym typeface="Calibri"/>
              </a:defRPr>
            </a:lvl2pPr>
            <a:lvl3pPr marL="1371600" marR="0" lvl="2" indent="-342900" algn="l" rtl="0">
              <a:lnSpc>
                <a:spcPct val="90000"/>
              </a:lnSpc>
              <a:spcBef>
                <a:spcPts val="500"/>
              </a:spcBef>
              <a:spcAft>
                <a:spcPts val="0"/>
              </a:spcAft>
              <a:buClr>
                <a:schemeClr val="dk1"/>
              </a:buClr>
              <a:buSzPts val="18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r>
              <a:rPr lang="en-US" dirty="0"/>
              <a:t>Helpful dissatisfaction (motivation) at the start of term.</a:t>
            </a:r>
          </a:p>
          <a:p>
            <a:r>
              <a:rPr lang="en-US" dirty="0"/>
              <a:t>Satisfaction and self efficacy mid term</a:t>
            </a:r>
          </a:p>
          <a:p>
            <a:r>
              <a:rPr lang="en-US" dirty="0"/>
              <a:t>Feeling of valued and appreciated end of term</a:t>
            </a:r>
          </a:p>
        </p:txBody>
      </p:sp>
    </p:spTree>
    <p:extLst>
      <p:ext uri="{BB962C8B-B14F-4D97-AF65-F5344CB8AC3E}">
        <p14:creationId xmlns:p14="http://schemas.microsoft.com/office/powerpoint/2010/main" val="2268272003"/>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E878EA-DB64-E6CB-73E9-375C834F9BB5}"/>
              </a:ext>
            </a:extLst>
          </p:cNvPr>
          <p:cNvSpPr>
            <a:spLocks noGrp="1"/>
          </p:cNvSpPr>
          <p:nvPr>
            <p:ph type="title"/>
          </p:nvPr>
        </p:nvSpPr>
        <p:spPr>
          <a:xfrm>
            <a:off x="613775" y="291715"/>
            <a:ext cx="11403905" cy="1055361"/>
          </a:xfrm>
        </p:spPr>
        <p:txBody>
          <a:bodyPr/>
          <a:lstStyle/>
          <a:p>
            <a:r>
              <a:rPr lang="en-US" dirty="0"/>
              <a:t>Application - Responding to Emotional People</a:t>
            </a:r>
            <a:endParaRPr lang="en-AU" dirty="0"/>
          </a:p>
        </p:txBody>
      </p:sp>
      <p:sp>
        <p:nvSpPr>
          <p:cNvPr id="3" name="Text Placeholder 2">
            <a:extLst>
              <a:ext uri="{FF2B5EF4-FFF2-40B4-BE49-F238E27FC236}">
                <a16:creationId xmlns:a16="http://schemas.microsoft.com/office/drawing/2014/main" id="{A6581F18-0BC7-374D-A2C2-1DBC07641D4D}"/>
              </a:ext>
            </a:extLst>
          </p:cNvPr>
          <p:cNvSpPr>
            <a:spLocks noGrp="1"/>
          </p:cNvSpPr>
          <p:nvPr>
            <p:ph type="body" idx="1"/>
          </p:nvPr>
        </p:nvSpPr>
        <p:spPr>
          <a:xfrm>
            <a:off x="5928049" y="1425126"/>
            <a:ext cx="5181601" cy="2003874"/>
          </a:xfrm>
        </p:spPr>
        <p:txBody>
          <a:bodyPr>
            <a:normAutofit/>
          </a:bodyPr>
          <a:lstStyle/>
          <a:p>
            <a:pPr marL="114300" indent="0">
              <a:buNone/>
            </a:pPr>
            <a:r>
              <a:rPr lang="en-US" dirty="0"/>
              <a:t>Situation – My daughter did no study 2 days before the WACE exam</a:t>
            </a:r>
          </a:p>
          <a:p>
            <a:pPr marL="114300" indent="0">
              <a:buNone/>
            </a:pPr>
            <a:r>
              <a:rPr lang="en-US" dirty="0"/>
              <a:t>Response?</a:t>
            </a:r>
            <a:endParaRPr lang="en-AU" dirty="0"/>
          </a:p>
        </p:txBody>
      </p:sp>
      <p:sp>
        <p:nvSpPr>
          <p:cNvPr id="6" name="Text Placeholder 2">
            <a:extLst>
              <a:ext uri="{FF2B5EF4-FFF2-40B4-BE49-F238E27FC236}">
                <a16:creationId xmlns:a16="http://schemas.microsoft.com/office/drawing/2014/main" id="{0BB73FBF-4BA2-BDC7-5D65-3DB826DF5F63}"/>
              </a:ext>
            </a:extLst>
          </p:cNvPr>
          <p:cNvSpPr txBox="1">
            <a:spLocks/>
          </p:cNvSpPr>
          <p:nvPr/>
        </p:nvSpPr>
        <p:spPr>
          <a:xfrm>
            <a:off x="746449" y="4262586"/>
            <a:ext cx="7683567" cy="1170289"/>
          </a:xfrm>
          <a:prstGeom prst="rect">
            <a:avLst/>
          </a:prstGeom>
          <a:noFill/>
          <a:ln>
            <a:noFill/>
          </a:ln>
        </p:spPr>
        <p:txBody>
          <a:bodyPr spcFirstLastPara="1" wrap="square" lIns="91425" tIns="45700" rIns="91425" bIns="45700" anchor="t" anchorCtr="0">
            <a:normAutofit/>
          </a:bodyPr>
          <a:lstStyle>
            <a:defPPr marR="0" lvl="0" algn="l" rtl="0">
              <a:lnSpc>
                <a:spcPct val="100000"/>
              </a:lnSpc>
              <a:spcBef>
                <a:spcPts val="0"/>
              </a:spcBef>
              <a:spcAft>
                <a:spcPts val="0"/>
              </a:spcAft>
            </a:defPPr>
            <a:lvl1pPr marL="457200" marR="0" lvl="0" indent="-342900" algn="l" rtl="0">
              <a:lnSpc>
                <a:spcPct val="90000"/>
              </a:lnSpc>
              <a:spcBef>
                <a:spcPts val="1000"/>
              </a:spcBef>
              <a:spcAft>
                <a:spcPts val="0"/>
              </a:spcAft>
              <a:buClr>
                <a:schemeClr val="dk1"/>
              </a:buClr>
              <a:buSzPts val="1800"/>
              <a:buFont typeface="Arial"/>
              <a:buChar char="•"/>
              <a:defRPr sz="2800" b="0" i="0" u="none" strike="noStrike" cap="none">
                <a:solidFill>
                  <a:schemeClr val="dk1"/>
                </a:solidFill>
                <a:latin typeface="Calibri"/>
                <a:ea typeface="Calibri"/>
                <a:cs typeface="Calibri"/>
                <a:sym typeface="Calibri"/>
              </a:defRPr>
            </a:lvl1pPr>
            <a:lvl2pPr marL="914400" marR="0" lvl="1" indent="-342900" algn="l" rtl="0">
              <a:lnSpc>
                <a:spcPct val="90000"/>
              </a:lnSpc>
              <a:spcBef>
                <a:spcPts val="500"/>
              </a:spcBef>
              <a:spcAft>
                <a:spcPts val="0"/>
              </a:spcAft>
              <a:buClr>
                <a:schemeClr val="dk1"/>
              </a:buClr>
              <a:buSzPts val="1800"/>
              <a:buFont typeface="Arial"/>
              <a:buChar char="•"/>
              <a:defRPr sz="2400" b="0" i="0" u="none" strike="noStrike" cap="none">
                <a:solidFill>
                  <a:schemeClr val="dk1"/>
                </a:solidFill>
                <a:latin typeface="Calibri"/>
                <a:ea typeface="Calibri"/>
                <a:cs typeface="Calibri"/>
                <a:sym typeface="Calibri"/>
              </a:defRPr>
            </a:lvl2pPr>
            <a:lvl3pPr marL="1371600" marR="0" lvl="2" indent="-342900" algn="l" rtl="0">
              <a:lnSpc>
                <a:spcPct val="90000"/>
              </a:lnSpc>
              <a:spcBef>
                <a:spcPts val="500"/>
              </a:spcBef>
              <a:spcAft>
                <a:spcPts val="0"/>
              </a:spcAft>
              <a:buClr>
                <a:schemeClr val="dk1"/>
              </a:buClr>
              <a:buSzPts val="18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pPr marL="114300" indent="0">
              <a:buFont typeface="Arial"/>
              <a:buNone/>
            </a:pPr>
            <a:endParaRPr lang="en-AU" dirty="0"/>
          </a:p>
        </p:txBody>
      </p:sp>
      <p:pic>
        <p:nvPicPr>
          <p:cNvPr id="7" name="Picture 4" descr="RULER: An Acronym for Social Emotional Learning + TpT Sale – Teacher In  Exile">
            <a:extLst>
              <a:ext uri="{FF2B5EF4-FFF2-40B4-BE49-F238E27FC236}">
                <a16:creationId xmlns:a16="http://schemas.microsoft.com/office/drawing/2014/main" id="{613AF1B3-0C9B-948B-5302-44DBABB9A96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2618" y="1425125"/>
            <a:ext cx="4026218" cy="5199689"/>
          </a:xfrm>
          <a:prstGeom prst="rect">
            <a:avLst/>
          </a:prstGeom>
          <a:noFill/>
          <a:extLst>
            <a:ext uri="{909E8E84-426E-40DD-AFC4-6F175D3DCCD1}">
              <a14:hiddenFill xmlns:a14="http://schemas.microsoft.com/office/drawing/2010/main">
                <a:solidFill>
                  <a:srgbClr val="FFFFFF"/>
                </a:solidFill>
              </a14:hiddenFill>
            </a:ext>
          </a:extLst>
        </p:spPr>
      </p:pic>
      <p:sp>
        <p:nvSpPr>
          <p:cNvPr id="8" name="Title 1">
            <a:extLst>
              <a:ext uri="{FF2B5EF4-FFF2-40B4-BE49-F238E27FC236}">
                <a16:creationId xmlns:a16="http://schemas.microsoft.com/office/drawing/2014/main" id="{5AB8BFF7-7CDA-129A-5DBF-781FDEF87B9E}"/>
              </a:ext>
            </a:extLst>
          </p:cNvPr>
          <p:cNvSpPr txBox="1">
            <a:spLocks/>
          </p:cNvSpPr>
          <p:nvPr/>
        </p:nvSpPr>
        <p:spPr>
          <a:xfrm>
            <a:off x="455112" y="2466242"/>
            <a:ext cx="5181600" cy="4351338"/>
          </a:xfrm>
          <a:prstGeom prst="rect">
            <a:avLst/>
          </a:prstGeom>
          <a:noFill/>
          <a:ln>
            <a:noFill/>
          </a:ln>
        </p:spPr>
        <p:txBody>
          <a:bodyPr spcFirstLastPara="1" wrap="square" lIns="91425" tIns="45700" rIns="91425" bIns="45700" anchor="ctr" anchorCtr="0">
            <a:normAutofit/>
          </a:bodyPr>
          <a:lstStyle>
            <a:defPPr marR="0" lvl="0" algn="l" rtl="0">
              <a:lnSpc>
                <a:spcPct val="100000"/>
              </a:lnSpc>
              <a:spcBef>
                <a:spcPts val="0"/>
              </a:spcBef>
              <a:spcAft>
                <a:spcPts val="0"/>
              </a:spcAft>
              <a:defRPr/>
            </a:defPPr>
            <a:lvl1pPr marL="457200" marR="0" lvl="0" indent="-342900" algn="l" rtl="0">
              <a:lnSpc>
                <a:spcPct val="90000"/>
              </a:lnSpc>
              <a:spcBef>
                <a:spcPts val="0"/>
              </a:spcBef>
              <a:spcAft>
                <a:spcPts val="0"/>
              </a:spcAft>
              <a:buClr>
                <a:schemeClr val="dk1"/>
              </a:buClr>
              <a:buSzPts val="1800"/>
              <a:buFont typeface="Calibri"/>
              <a:buNone/>
              <a:defRPr sz="4400" b="0" i="0" u="none" strike="noStrike" cap="none">
                <a:solidFill>
                  <a:schemeClr val="dk1"/>
                </a:solidFill>
                <a:latin typeface="Calibri"/>
                <a:ea typeface="Calibri"/>
                <a:cs typeface="Calibri"/>
                <a:sym typeface="Calibri"/>
              </a:defRPr>
            </a:lvl1pPr>
            <a:lvl2pPr marL="914400" marR="0" lvl="1" indent="-3429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L="1371600" marR="0" lvl="2" indent="-3429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L="1828800" marR="0" lvl="3" indent="-3429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L="2286000" marR="0" lvl="4" indent="-3429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L="2743200" marR="0" lvl="5" indent="-3429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L="3200400" marR="0" lvl="6" indent="-3429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L="3657600" marR="0" lvl="7" indent="-3429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L="4114800" marR="0" lvl="8" indent="-3429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algn="ctr"/>
            <a:r>
              <a:rPr lang="en-US" b="1">
                <a:solidFill>
                  <a:srgbClr val="FF0000"/>
                </a:solidFill>
              </a:rPr>
              <a:t>T</a:t>
            </a:r>
            <a:r>
              <a:rPr lang="en-US" b="1">
                <a:solidFill>
                  <a:schemeClr val="accent1"/>
                </a:solidFill>
              </a:rPr>
              <a:t>hink</a:t>
            </a:r>
            <a:endParaRPr lang="en-AU" b="1" dirty="0">
              <a:solidFill>
                <a:schemeClr val="accent1"/>
              </a:solidFill>
            </a:endParaRPr>
          </a:p>
        </p:txBody>
      </p:sp>
      <p:sp>
        <p:nvSpPr>
          <p:cNvPr id="9" name="Text Placeholder 2">
            <a:extLst>
              <a:ext uri="{FF2B5EF4-FFF2-40B4-BE49-F238E27FC236}">
                <a16:creationId xmlns:a16="http://schemas.microsoft.com/office/drawing/2014/main" id="{2E0C755E-6743-0FCF-9957-D49100738C59}"/>
              </a:ext>
            </a:extLst>
          </p:cNvPr>
          <p:cNvSpPr txBox="1">
            <a:spLocks/>
          </p:cNvSpPr>
          <p:nvPr/>
        </p:nvSpPr>
        <p:spPr>
          <a:xfrm>
            <a:off x="5928049" y="3428999"/>
            <a:ext cx="5808839" cy="3297477"/>
          </a:xfrm>
          <a:prstGeom prst="rect">
            <a:avLst/>
          </a:prstGeom>
          <a:noFill/>
          <a:ln>
            <a:noFill/>
          </a:ln>
        </p:spPr>
        <p:txBody>
          <a:bodyPr spcFirstLastPara="1" wrap="square" lIns="91425" tIns="45700" rIns="91425" bIns="45700" anchor="t" anchorCtr="0">
            <a:normAutofit/>
          </a:bodyPr>
          <a:lstStyle>
            <a:defPPr marR="0" lvl="0" algn="l" rtl="0">
              <a:lnSpc>
                <a:spcPct val="100000"/>
              </a:lnSpc>
              <a:spcBef>
                <a:spcPts val="0"/>
              </a:spcBef>
              <a:spcAft>
                <a:spcPts val="0"/>
              </a:spcAft>
            </a:defPPr>
            <a:lvl1pPr marL="457200" marR="0" lvl="0" indent="-342900" algn="l" rtl="0">
              <a:lnSpc>
                <a:spcPct val="90000"/>
              </a:lnSpc>
              <a:spcBef>
                <a:spcPts val="1000"/>
              </a:spcBef>
              <a:spcAft>
                <a:spcPts val="0"/>
              </a:spcAft>
              <a:buClr>
                <a:schemeClr val="dk1"/>
              </a:buClr>
              <a:buSzPts val="1800"/>
              <a:buFont typeface="Arial"/>
              <a:buChar char="•"/>
              <a:defRPr sz="2800" b="0" i="0" u="none" strike="noStrike" cap="none">
                <a:solidFill>
                  <a:schemeClr val="dk1"/>
                </a:solidFill>
                <a:latin typeface="Calibri"/>
                <a:ea typeface="Calibri"/>
                <a:cs typeface="Calibri"/>
                <a:sym typeface="Calibri"/>
              </a:defRPr>
            </a:lvl1pPr>
            <a:lvl2pPr marL="914400" marR="0" lvl="1" indent="-342900" algn="l" rtl="0">
              <a:lnSpc>
                <a:spcPct val="90000"/>
              </a:lnSpc>
              <a:spcBef>
                <a:spcPts val="500"/>
              </a:spcBef>
              <a:spcAft>
                <a:spcPts val="0"/>
              </a:spcAft>
              <a:buClr>
                <a:schemeClr val="dk1"/>
              </a:buClr>
              <a:buSzPts val="1800"/>
              <a:buFont typeface="Arial"/>
              <a:buChar char="•"/>
              <a:defRPr sz="2400" b="0" i="0" u="none" strike="noStrike" cap="none">
                <a:solidFill>
                  <a:schemeClr val="dk1"/>
                </a:solidFill>
                <a:latin typeface="Calibri"/>
                <a:ea typeface="Calibri"/>
                <a:cs typeface="Calibri"/>
                <a:sym typeface="Calibri"/>
              </a:defRPr>
            </a:lvl2pPr>
            <a:lvl3pPr marL="1371600" marR="0" lvl="2" indent="-342900" algn="l" rtl="0">
              <a:lnSpc>
                <a:spcPct val="90000"/>
              </a:lnSpc>
              <a:spcBef>
                <a:spcPts val="500"/>
              </a:spcBef>
              <a:spcAft>
                <a:spcPts val="0"/>
              </a:spcAft>
              <a:buClr>
                <a:schemeClr val="dk1"/>
              </a:buClr>
              <a:buSzPts val="18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pPr marL="114300" indent="0">
              <a:buFont typeface="Arial"/>
              <a:buNone/>
            </a:pPr>
            <a:r>
              <a:rPr lang="en-US" dirty="0">
                <a:solidFill>
                  <a:srgbClr val="FF0000"/>
                </a:solidFill>
              </a:rPr>
              <a:t>Note</a:t>
            </a:r>
            <a:r>
              <a:rPr lang="en-US" dirty="0"/>
              <a:t> </a:t>
            </a:r>
          </a:p>
          <a:p>
            <a:r>
              <a:rPr lang="en-US" dirty="0"/>
              <a:t>Help others to RULTER if they want it.</a:t>
            </a:r>
          </a:p>
          <a:p>
            <a:r>
              <a:rPr lang="en-US" dirty="0"/>
              <a:t>RULTER is not for people in fight, flight or freeze mode.</a:t>
            </a:r>
          </a:p>
          <a:p>
            <a:r>
              <a:rPr lang="en-AU" dirty="0"/>
              <a:t>I most need to RULTER when I don’t want to…</a:t>
            </a:r>
          </a:p>
        </p:txBody>
      </p:sp>
    </p:spTree>
    <p:extLst>
      <p:ext uri="{BB962C8B-B14F-4D97-AF65-F5344CB8AC3E}">
        <p14:creationId xmlns:p14="http://schemas.microsoft.com/office/powerpoint/2010/main" val="2584081463"/>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C57322-8104-D8FF-0F07-711DFDC6A56B}"/>
              </a:ext>
            </a:extLst>
          </p:cNvPr>
          <p:cNvSpPr>
            <a:spLocks noGrp="1"/>
          </p:cNvSpPr>
          <p:nvPr>
            <p:ph type="title"/>
          </p:nvPr>
        </p:nvSpPr>
        <p:spPr/>
        <p:txBody>
          <a:bodyPr>
            <a:normAutofit/>
          </a:bodyPr>
          <a:lstStyle/>
          <a:p>
            <a:r>
              <a:rPr lang="en-US" b="1" dirty="0"/>
              <a:t>RULTER is my first go to strategy and then I choose a helpful strategies such as…</a:t>
            </a:r>
            <a:endParaRPr lang="en-AU" b="1" dirty="0"/>
          </a:p>
        </p:txBody>
      </p:sp>
      <p:sp>
        <p:nvSpPr>
          <p:cNvPr id="3" name="Text Placeholder 2">
            <a:extLst>
              <a:ext uri="{FF2B5EF4-FFF2-40B4-BE49-F238E27FC236}">
                <a16:creationId xmlns:a16="http://schemas.microsoft.com/office/drawing/2014/main" id="{4EFECE83-7771-CA53-B704-7E4F70309E23}"/>
              </a:ext>
            </a:extLst>
          </p:cNvPr>
          <p:cNvSpPr>
            <a:spLocks noGrp="1"/>
          </p:cNvSpPr>
          <p:nvPr>
            <p:ph type="body" idx="1"/>
          </p:nvPr>
        </p:nvSpPr>
        <p:spPr>
          <a:xfrm>
            <a:off x="914399" y="1828800"/>
            <a:ext cx="7265097" cy="4835047"/>
          </a:xfrm>
        </p:spPr>
        <p:txBody>
          <a:bodyPr>
            <a:normAutofit fontScale="92500" lnSpcReduction="20000"/>
          </a:bodyPr>
          <a:lstStyle/>
          <a:p>
            <a:r>
              <a:rPr lang="en-US" sz="3500" dirty="0"/>
              <a:t>Deep breathing</a:t>
            </a:r>
          </a:p>
          <a:p>
            <a:r>
              <a:rPr lang="en-US" sz="3500" dirty="0"/>
              <a:t>Focus your thoughts on other things</a:t>
            </a:r>
          </a:p>
          <a:p>
            <a:r>
              <a:rPr lang="en-US" sz="3500" dirty="0"/>
              <a:t>Listen to or play music</a:t>
            </a:r>
          </a:p>
          <a:p>
            <a:r>
              <a:rPr lang="en-US" sz="3500" dirty="0"/>
              <a:t>Exercise</a:t>
            </a:r>
          </a:p>
          <a:p>
            <a:r>
              <a:rPr lang="en-US" sz="3500" dirty="0" err="1"/>
              <a:t>Colouring</a:t>
            </a:r>
            <a:r>
              <a:rPr lang="en-US" sz="3500" dirty="0"/>
              <a:t> in or read a book</a:t>
            </a:r>
          </a:p>
          <a:p>
            <a:r>
              <a:rPr lang="en-US" sz="3500" dirty="0"/>
              <a:t>Smile (hold a pencil in your </a:t>
            </a:r>
            <a:r>
              <a:rPr lang="en-US" sz="3500" dirty="0" err="1"/>
              <a:t>teath</a:t>
            </a:r>
            <a:r>
              <a:rPr lang="en-US" sz="3500" dirty="0"/>
              <a:t>)</a:t>
            </a:r>
          </a:p>
          <a:p>
            <a:r>
              <a:rPr lang="en-US" sz="3500" dirty="0"/>
              <a:t>Call a friend</a:t>
            </a:r>
          </a:p>
          <a:p>
            <a:r>
              <a:rPr lang="en-US" sz="3500" dirty="0"/>
              <a:t>Watch a comedy or tv show</a:t>
            </a:r>
          </a:p>
          <a:p>
            <a:r>
              <a:rPr lang="en-US" sz="3500" dirty="0"/>
              <a:t>Eat yummy food, wine…</a:t>
            </a:r>
          </a:p>
          <a:p>
            <a:r>
              <a:rPr lang="en-US" sz="3500" dirty="0" err="1"/>
              <a:t>etc</a:t>
            </a:r>
            <a:endParaRPr lang="en-US" sz="3500" dirty="0"/>
          </a:p>
          <a:p>
            <a:endParaRPr lang="en-AU" dirty="0"/>
          </a:p>
        </p:txBody>
      </p:sp>
    </p:spTree>
    <p:extLst>
      <p:ext uri="{BB962C8B-B14F-4D97-AF65-F5344CB8AC3E}">
        <p14:creationId xmlns:p14="http://schemas.microsoft.com/office/powerpoint/2010/main" val="135414998"/>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D64D81-F0C9-0BFD-40C6-BD9C0B2540B6}"/>
              </a:ext>
            </a:extLst>
          </p:cNvPr>
          <p:cNvSpPr>
            <a:spLocks noGrp="1"/>
          </p:cNvSpPr>
          <p:nvPr>
            <p:ph type="title"/>
          </p:nvPr>
        </p:nvSpPr>
        <p:spPr/>
        <p:txBody>
          <a:bodyPr/>
          <a:lstStyle/>
          <a:p>
            <a:endParaRPr lang="en-AU"/>
          </a:p>
        </p:txBody>
      </p:sp>
      <p:sp>
        <p:nvSpPr>
          <p:cNvPr id="3" name="Text Placeholder 2">
            <a:extLst>
              <a:ext uri="{FF2B5EF4-FFF2-40B4-BE49-F238E27FC236}">
                <a16:creationId xmlns:a16="http://schemas.microsoft.com/office/drawing/2014/main" id="{E958505A-3AE6-0CA9-7D74-D2CC5029FC4C}"/>
              </a:ext>
            </a:extLst>
          </p:cNvPr>
          <p:cNvSpPr>
            <a:spLocks noGrp="1"/>
          </p:cNvSpPr>
          <p:nvPr>
            <p:ph type="body" idx="1"/>
          </p:nvPr>
        </p:nvSpPr>
        <p:spPr/>
        <p:txBody>
          <a:bodyPr/>
          <a:lstStyle/>
          <a:p>
            <a:endParaRPr lang="en-AU"/>
          </a:p>
        </p:txBody>
      </p:sp>
      <p:sp>
        <p:nvSpPr>
          <p:cNvPr id="4" name="Text Placeholder 3">
            <a:extLst>
              <a:ext uri="{FF2B5EF4-FFF2-40B4-BE49-F238E27FC236}">
                <a16:creationId xmlns:a16="http://schemas.microsoft.com/office/drawing/2014/main" id="{5779E608-5051-859C-9FA0-B21A8C32265B}"/>
              </a:ext>
            </a:extLst>
          </p:cNvPr>
          <p:cNvSpPr>
            <a:spLocks noGrp="1"/>
          </p:cNvSpPr>
          <p:nvPr>
            <p:ph type="body" idx="2"/>
          </p:nvPr>
        </p:nvSpPr>
        <p:spPr/>
        <p:txBody>
          <a:bodyPr/>
          <a:lstStyle/>
          <a:p>
            <a:endParaRPr lang="en-AU"/>
          </a:p>
        </p:txBody>
      </p:sp>
    </p:spTree>
    <p:extLst>
      <p:ext uri="{BB962C8B-B14F-4D97-AF65-F5344CB8AC3E}">
        <p14:creationId xmlns:p14="http://schemas.microsoft.com/office/powerpoint/2010/main" val="924731995"/>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345B62-5B6A-68EC-97D5-087749FD5534}"/>
              </a:ext>
            </a:extLst>
          </p:cNvPr>
          <p:cNvSpPr>
            <a:spLocks noGrp="1"/>
          </p:cNvSpPr>
          <p:nvPr>
            <p:ph type="title"/>
          </p:nvPr>
        </p:nvSpPr>
        <p:spPr>
          <a:xfrm>
            <a:off x="816279" y="1889128"/>
            <a:ext cx="10559441" cy="3079744"/>
          </a:xfrm>
        </p:spPr>
        <p:txBody>
          <a:bodyPr>
            <a:normAutofit fontScale="90000"/>
          </a:bodyPr>
          <a:lstStyle/>
          <a:p>
            <a:pPr marL="571500" indent="-571500">
              <a:buFont typeface="Arial" panose="020B0604020202020204" pitchFamily="34" charset="0"/>
              <a:buChar char="•"/>
            </a:pPr>
            <a:r>
              <a:rPr lang="en-US" b="1" dirty="0">
                <a:solidFill>
                  <a:schemeClr val="accent1"/>
                </a:solidFill>
              </a:rPr>
              <a:t>Today’s Essential Questions</a:t>
            </a:r>
            <a:br>
              <a:rPr lang="en-US" b="1" dirty="0">
                <a:solidFill>
                  <a:schemeClr val="accent1"/>
                </a:solidFill>
              </a:rPr>
            </a:br>
            <a:r>
              <a:rPr lang="en-US" b="1" dirty="0">
                <a:solidFill>
                  <a:schemeClr val="accent1"/>
                </a:solidFill>
              </a:rPr>
              <a:t> </a:t>
            </a:r>
            <a:br>
              <a:rPr lang="en-US" dirty="0">
                <a:solidFill>
                  <a:schemeClr val="accent1"/>
                </a:solidFill>
              </a:rPr>
            </a:br>
            <a:r>
              <a:rPr lang="en-US" dirty="0">
                <a:solidFill>
                  <a:schemeClr val="accent1"/>
                </a:solidFill>
              </a:rPr>
              <a:t>1. What is the best way to respond to emotional situations?</a:t>
            </a:r>
            <a:br>
              <a:rPr lang="en-US" dirty="0">
                <a:solidFill>
                  <a:schemeClr val="accent1"/>
                </a:solidFill>
              </a:rPr>
            </a:br>
            <a:br>
              <a:rPr lang="en-US" dirty="0">
                <a:solidFill>
                  <a:schemeClr val="accent1"/>
                </a:solidFill>
              </a:rPr>
            </a:br>
            <a:r>
              <a:rPr lang="en-US" dirty="0">
                <a:solidFill>
                  <a:schemeClr val="accent1"/>
                </a:solidFill>
              </a:rPr>
              <a:t>2. What are the fundamental EQ skills and their application to:</a:t>
            </a:r>
            <a:br>
              <a:rPr lang="en-US" dirty="0">
                <a:solidFill>
                  <a:schemeClr val="accent1"/>
                </a:solidFill>
              </a:rPr>
            </a:br>
            <a:r>
              <a:rPr lang="en-US" dirty="0">
                <a:solidFill>
                  <a:schemeClr val="accent1"/>
                </a:solidFill>
              </a:rPr>
              <a:t>- negotiation</a:t>
            </a:r>
            <a:br>
              <a:rPr lang="en-US" dirty="0">
                <a:solidFill>
                  <a:schemeClr val="accent1"/>
                </a:solidFill>
              </a:rPr>
            </a:br>
            <a:r>
              <a:rPr lang="en-US" dirty="0">
                <a:solidFill>
                  <a:schemeClr val="accent1"/>
                </a:solidFill>
              </a:rPr>
              <a:t>- connecting</a:t>
            </a:r>
            <a:br>
              <a:rPr lang="en-US" dirty="0">
                <a:solidFill>
                  <a:schemeClr val="accent1"/>
                </a:solidFill>
              </a:rPr>
            </a:br>
            <a:r>
              <a:rPr lang="en-US" dirty="0">
                <a:solidFill>
                  <a:schemeClr val="accent1"/>
                </a:solidFill>
              </a:rPr>
              <a:t>- teaching</a:t>
            </a:r>
            <a:br>
              <a:rPr lang="en-US" dirty="0">
                <a:solidFill>
                  <a:schemeClr val="accent1"/>
                </a:solidFill>
              </a:rPr>
            </a:br>
            <a:r>
              <a:rPr lang="en-US" dirty="0">
                <a:solidFill>
                  <a:schemeClr val="accent1"/>
                </a:solidFill>
              </a:rPr>
              <a:t>- leading</a:t>
            </a:r>
            <a:endParaRPr lang="en-AU" dirty="0">
              <a:solidFill>
                <a:schemeClr val="accent1"/>
              </a:solidFill>
            </a:endParaRPr>
          </a:p>
        </p:txBody>
      </p:sp>
    </p:spTree>
    <p:extLst>
      <p:ext uri="{BB962C8B-B14F-4D97-AF65-F5344CB8AC3E}">
        <p14:creationId xmlns:p14="http://schemas.microsoft.com/office/powerpoint/2010/main" val="34119216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D1EF0E-A215-4738-BC24-C6297182D564}"/>
              </a:ext>
            </a:extLst>
          </p:cNvPr>
          <p:cNvSpPr>
            <a:spLocks noGrp="1"/>
          </p:cNvSpPr>
          <p:nvPr>
            <p:ph type="title"/>
          </p:nvPr>
        </p:nvSpPr>
        <p:spPr>
          <a:xfrm>
            <a:off x="526073" y="953156"/>
            <a:ext cx="11139854" cy="930447"/>
          </a:xfrm>
        </p:spPr>
        <p:txBody>
          <a:bodyPr vert="horz" lIns="91440" tIns="45720" rIns="91440" bIns="45720" rtlCol="0" anchor="b">
            <a:normAutofit fontScale="90000"/>
          </a:bodyPr>
          <a:lstStyle/>
          <a:p>
            <a:pPr algn="ctr"/>
            <a:r>
              <a:rPr lang="en-US" sz="5400" kern="1200" dirty="0">
                <a:solidFill>
                  <a:srgbClr val="FFFFFF"/>
                </a:solidFill>
                <a:latin typeface="+mj-lt"/>
                <a:ea typeface="+mj-ea"/>
                <a:cs typeface="+mj-cs"/>
              </a:rPr>
              <a:t> Key</a:t>
            </a:r>
            <a:r>
              <a:rPr lang="en-US" sz="5400" dirty="0">
                <a:solidFill>
                  <a:srgbClr val="FFFFFF"/>
                </a:solidFill>
              </a:rPr>
              <a:t> to Positive </a:t>
            </a:r>
            <a:r>
              <a:rPr lang="en-US" sz="5400" kern="1200" dirty="0">
                <a:solidFill>
                  <a:srgbClr val="FFFFFF"/>
                </a:solidFill>
                <a:latin typeface="+mj-lt"/>
                <a:ea typeface="+mj-ea"/>
                <a:cs typeface="+mj-cs"/>
              </a:rPr>
              <a:t>Wellbeing</a:t>
            </a:r>
            <a:br>
              <a:rPr lang="en-US" sz="5400" kern="1200" dirty="0">
                <a:solidFill>
                  <a:srgbClr val="FFFFFF"/>
                </a:solidFill>
                <a:latin typeface="+mj-lt"/>
                <a:ea typeface="+mj-ea"/>
                <a:cs typeface="+mj-cs"/>
              </a:rPr>
            </a:br>
            <a:r>
              <a:rPr lang="en-US" sz="5400" kern="1200" dirty="0">
                <a:solidFill>
                  <a:srgbClr val="FFFFFF"/>
                </a:solidFill>
                <a:latin typeface="+mj-lt"/>
                <a:ea typeface="+mj-ea"/>
                <a:cs typeface="+mj-cs"/>
              </a:rPr>
              <a:t>Emotional Intelligence</a:t>
            </a:r>
          </a:p>
        </p:txBody>
      </p:sp>
      <p:pic>
        <p:nvPicPr>
          <p:cNvPr id="4098" name="Picture 2" descr="Positive Psychology Initiatives | Authentic Happiness">
            <a:extLst>
              <a:ext uri="{FF2B5EF4-FFF2-40B4-BE49-F238E27FC236}">
                <a16:creationId xmlns:a16="http://schemas.microsoft.com/office/drawing/2014/main" id="{E227932C-8ED0-4B61-9BA7-803735EF0011}"/>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bwMode="auto">
          <a:xfrm>
            <a:off x="0" y="542725"/>
            <a:ext cx="12397961" cy="536211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34039725"/>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6BF9F6-6279-FC6F-E333-9DB358D8FE1D}"/>
              </a:ext>
            </a:extLst>
          </p:cNvPr>
          <p:cNvSpPr>
            <a:spLocks noGrp="1"/>
          </p:cNvSpPr>
          <p:nvPr>
            <p:ph type="title"/>
          </p:nvPr>
        </p:nvSpPr>
        <p:spPr>
          <a:xfrm>
            <a:off x="838200" y="1367207"/>
            <a:ext cx="11353800" cy="3342579"/>
          </a:xfrm>
        </p:spPr>
        <p:txBody>
          <a:bodyPr>
            <a:normAutofit/>
          </a:bodyPr>
          <a:lstStyle/>
          <a:p>
            <a:r>
              <a:rPr lang="en-US" dirty="0"/>
              <a:t>Workshop Survey </a:t>
            </a:r>
            <a:br>
              <a:rPr lang="en-US" dirty="0"/>
            </a:br>
            <a:br>
              <a:rPr lang="en-US" dirty="0"/>
            </a:br>
            <a:r>
              <a:rPr lang="en-US" dirty="0"/>
              <a:t> https://forms.gle/</a:t>
            </a:r>
            <a:r>
              <a:rPr lang="en-US" dirty="0">
                <a:solidFill>
                  <a:srgbClr val="FF0000"/>
                </a:solidFill>
              </a:rPr>
              <a:t>FXJ</a:t>
            </a:r>
            <a:r>
              <a:rPr lang="en-US" dirty="0"/>
              <a:t>RrX</a:t>
            </a:r>
            <a:r>
              <a:rPr lang="en-US" dirty="0">
                <a:solidFill>
                  <a:srgbClr val="FF0000"/>
                </a:solidFill>
              </a:rPr>
              <a:t>jBx</a:t>
            </a:r>
            <a:r>
              <a:rPr lang="en-US" dirty="0"/>
              <a:t>3fog</a:t>
            </a:r>
            <a:r>
              <a:rPr lang="en-US" dirty="0">
                <a:solidFill>
                  <a:srgbClr val="FF0000"/>
                </a:solidFill>
              </a:rPr>
              <a:t>5</a:t>
            </a:r>
            <a:r>
              <a:rPr lang="en-US" dirty="0"/>
              <a:t>PK</a:t>
            </a:r>
            <a:r>
              <a:rPr lang="en-US" dirty="0">
                <a:solidFill>
                  <a:srgbClr val="FF0000"/>
                </a:solidFill>
              </a:rPr>
              <a:t>6</a:t>
            </a:r>
            <a:endParaRPr lang="en-AU" dirty="0">
              <a:solidFill>
                <a:srgbClr val="FF0000"/>
              </a:solidFill>
            </a:endParaRPr>
          </a:p>
        </p:txBody>
      </p:sp>
    </p:spTree>
    <p:extLst>
      <p:ext uri="{BB962C8B-B14F-4D97-AF65-F5344CB8AC3E}">
        <p14:creationId xmlns:p14="http://schemas.microsoft.com/office/powerpoint/2010/main" val="93748241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A65C4F-2EB3-307A-0CB1-0B98AFCFA725}"/>
              </a:ext>
            </a:extLst>
          </p:cNvPr>
          <p:cNvSpPr>
            <a:spLocks noGrp="1"/>
          </p:cNvSpPr>
          <p:nvPr>
            <p:ph type="title"/>
          </p:nvPr>
        </p:nvSpPr>
        <p:spPr/>
        <p:txBody>
          <a:bodyPr/>
          <a:lstStyle/>
          <a:p>
            <a:endParaRPr lang="en-AU"/>
          </a:p>
        </p:txBody>
      </p:sp>
      <p:sp>
        <p:nvSpPr>
          <p:cNvPr id="4" name="Text Placeholder 3">
            <a:extLst>
              <a:ext uri="{FF2B5EF4-FFF2-40B4-BE49-F238E27FC236}">
                <a16:creationId xmlns:a16="http://schemas.microsoft.com/office/drawing/2014/main" id="{22EEB0E2-3270-1F15-001B-314F6685B1F9}"/>
              </a:ext>
            </a:extLst>
          </p:cNvPr>
          <p:cNvSpPr>
            <a:spLocks noGrp="1"/>
          </p:cNvSpPr>
          <p:nvPr>
            <p:ph type="body" sz="half" idx="2"/>
          </p:nvPr>
        </p:nvSpPr>
        <p:spPr/>
        <p:txBody>
          <a:bodyPr/>
          <a:lstStyle/>
          <a:p>
            <a:endParaRPr lang="en-AU" dirty="0"/>
          </a:p>
        </p:txBody>
      </p:sp>
      <p:pic>
        <p:nvPicPr>
          <p:cNvPr id="1026" name="Picture 2" descr="Learning curve dip : Lost In Thought">
            <a:extLst>
              <a:ext uri="{FF2B5EF4-FFF2-40B4-BE49-F238E27FC236}">
                <a16:creationId xmlns:a16="http://schemas.microsoft.com/office/drawing/2014/main" id="{888223EC-0F18-158E-99B5-C548F6C7F043}"/>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957744" y="1257300"/>
            <a:ext cx="10276512" cy="5222885"/>
          </a:xfrm>
          <a:prstGeom prst="rect">
            <a:avLst/>
          </a:prstGeom>
          <a:noFill/>
          <a:extLst>
            <a:ext uri="{909E8E84-426E-40DD-AFC4-6F175D3DCCD1}">
              <a14:hiddenFill xmlns:a14="http://schemas.microsoft.com/office/drawing/2010/main">
                <a:solidFill>
                  <a:srgbClr val="FFFFFF"/>
                </a:solidFill>
              </a14:hiddenFill>
            </a:ext>
          </a:extLst>
        </p:spPr>
      </p:pic>
      <p:sp>
        <p:nvSpPr>
          <p:cNvPr id="10" name="Title 1">
            <a:extLst>
              <a:ext uri="{FF2B5EF4-FFF2-40B4-BE49-F238E27FC236}">
                <a16:creationId xmlns:a16="http://schemas.microsoft.com/office/drawing/2014/main" id="{82B2B746-450F-7979-2B8D-E0ECFA800A50}"/>
              </a:ext>
            </a:extLst>
          </p:cNvPr>
          <p:cNvSpPr txBox="1">
            <a:spLocks/>
          </p:cNvSpPr>
          <p:nvPr/>
        </p:nvSpPr>
        <p:spPr>
          <a:xfrm>
            <a:off x="1884381" y="457200"/>
            <a:ext cx="8423238" cy="705227"/>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3200" kern="1200">
                <a:solidFill>
                  <a:schemeClr val="tx1"/>
                </a:solidFill>
                <a:latin typeface="+mj-lt"/>
                <a:ea typeface="+mj-ea"/>
                <a:cs typeface="+mj-cs"/>
              </a:defRPr>
            </a:lvl1pPr>
          </a:lstStyle>
          <a:p>
            <a:pPr algn="ctr"/>
            <a:r>
              <a:rPr lang="en-US" dirty="0"/>
              <a:t>EQ of Learning</a:t>
            </a:r>
          </a:p>
        </p:txBody>
      </p:sp>
    </p:spTree>
    <p:extLst>
      <p:ext uri="{BB962C8B-B14F-4D97-AF65-F5344CB8AC3E}">
        <p14:creationId xmlns:p14="http://schemas.microsoft.com/office/powerpoint/2010/main" val="329509247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36C030-9C07-484F-A58F-45692CE0634E}"/>
              </a:ext>
            </a:extLst>
          </p:cNvPr>
          <p:cNvSpPr>
            <a:spLocks noGrp="1"/>
          </p:cNvSpPr>
          <p:nvPr>
            <p:ph type="title"/>
          </p:nvPr>
        </p:nvSpPr>
        <p:spPr/>
        <p:txBody>
          <a:bodyPr/>
          <a:lstStyle/>
          <a:p>
            <a:endParaRPr lang="en-AU" dirty="0"/>
          </a:p>
        </p:txBody>
      </p:sp>
      <p:sp>
        <p:nvSpPr>
          <p:cNvPr id="3" name="Text Placeholder 2">
            <a:extLst>
              <a:ext uri="{FF2B5EF4-FFF2-40B4-BE49-F238E27FC236}">
                <a16:creationId xmlns:a16="http://schemas.microsoft.com/office/drawing/2014/main" id="{0CF7F3E0-DE40-6B73-48AD-75E520E71400}"/>
              </a:ext>
            </a:extLst>
          </p:cNvPr>
          <p:cNvSpPr>
            <a:spLocks noGrp="1"/>
          </p:cNvSpPr>
          <p:nvPr>
            <p:ph type="body" idx="1"/>
          </p:nvPr>
        </p:nvSpPr>
        <p:spPr/>
        <p:txBody>
          <a:bodyPr/>
          <a:lstStyle/>
          <a:p>
            <a:endParaRPr lang="en-AU" dirty="0"/>
          </a:p>
        </p:txBody>
      </p:sp>
      <p:sp>
        <p:nvSpPr>
          <p:cNvPr id="4" name="Text Placeholder 3">
            <a:extLst>
              <a:ext uri="{FF2B5EF4-FFF2-40B4-BE49-F238E27FC236}">
                <a16:creationId xmlns:a16="http://schemas.microsoft.com/office/drawing/2014/main" id="{D4057319-9BAA-A593-491E-9CA2779162E1}"/>
              </a:ext>
            </a:extLst>
          </p:cNvPr>
          <p:cNvSpPr>
            <a:spLocks noGrp="1"/>
          </p:cNvSpPr>
          <p:nvPr>
            <p:ph type="body" idx="2"/>
          </p:nvPr>
        </p:nvSpPr>
        <p:spPr/>
        <p:txBody>
          <a:bodyPr/>
          <a:lstStyle/>
          <a:p>
            <a:endParaRPr lang="en-AU"/>
          </a:p>
        </p:txBody>
      </p:sp>
      <p:pic>
        <p:nvPicPr>
          <p:cNvPr id="7" name="Picture 6">
            <a:extLst>
              <a:ext uri="{FF2B5EF4-FFF2-40B4-BE49-F238E27FC236}">
                <a16:creationId xmlns:a16="http://schemas.microsoft.com/office/drawing/2014/main" id="{CF5CFF58-F687-6F3D-6054-46D4FD1D0037}"/>
              </a:ext>
            </a:extLst>
          </p:cNvPr>
          <p:cNvPicPr>
            <a:picLocks noChangeAspect="1"/>
          </p:cNvPicPr>
          <p:nvPr/>
        </p:nvPicPr>
        <p:blipFill>
          <a:blip r:embed="rId2"/>
          <a:stretch>
            <a:fillRect/>
          </a:stretch>
        </p:blipFill>
        <p:spPr>
          <a:xfrm>
            <a:off x="-384418" y="469629"/>
            <a:ext cx="14050835" cy="6264274"/>
          </a:xfrm>
          <a:prstGeom prst="rect">
            <a:avLst/>
          </a:prstGeom>
        </p:spPr>
      </p:pic>
    </p:spTree>
    <p:extLst>
      <p:ext uri="{BB962C8B-B14F-4D97-AF65-F5344CB8AC3E}">
        <p14:creationId xmlns:p14="http://schemas.microsoft.com/office/powerpoint/2010/main" val="66007421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57A7CC-A1D1-AE2F-4613-8A75F42FF557}"/>
              </a:ext>
            </a:extLst>
          </p:cNvPr>
          <p:cNvSpPr>
            <a:spLocks noGrp="1"/>
          </p:cNvSpPr>
          <p:nvPr>
            <p:ph type="title"/>
          </p:nvPr>
        </p:nvSpPr>
        <p:spPr/>
        <p:txBody>
          <a:bodyPr/>
          <a:lstStyle/>
          <a:p>
            <a:endParaRPr lang="en-AU"/>
          </a:p>
        </p:txBody>
      </p:sp>
      <p:sp>
        <p:nvSpPr>
          <p:cNvPr id="3" name="Text Placeholder 2">
            <a:extLst>
              <a:ext uri="{FF2B5EF4-FFF2-40B4-BE49-F238E27FC236}">
                <a16:creationId xmlns:a16="http://schemas.microsoft.com/office/drawing/2014/main" id="{86736218-E03E-5F3C-43B3-FBFFECBED2A7}"/>
              </a:ext>
            </a:extLst>
          </p:cNvPr>
          <p:cNvSpPr>
            <a:spLocks noGrp="1"/>
          </p:cNvSpPr>
          <p:nvPr>
            <p:ph type="body" idx="1"/>
          </p:nvPr>
        </p:nvSpPr>
        <p:spPr>
          <a:xfrm>
            <a:off x="944143" y="-1024000"/>
            <a:ext cx="13038229" cy="8817552"/>
          </a:xfrm>
        </p:spPr>
        <p:txBody>
          <a:bodyPr/>
          <a:lstStyle/>
          <a:p>
            <a:endParaRPr lang="en-AU" dirty="0"/>
          </a:p>
        </p:txBody>
      </p:sp>
      <p:sp>
        <p:nvSpPr>
          <p:cNvPr id="4" name="Text Placeholder 3">
            <a:extLst>
              <a:ext uri="{FF2B5EF4-FFF2-40B4-BE49-F238E27FC236}">
                <a16:creationId xmlns:a16="http://schemas.microsoft.com/office/drawing/2014/main" id="{174E1BD4-D5E9-15F3-01B2-7AEB755D3B3A}"/>
              </a:ext>
            </a:extLst>
          </p:cNvPr>
          <p:cNvSpPr>
            <a:spLocks noGrp="1"/>
          </p:cNvSpPr>
          <p:nvPr>
            <p:ph type="body" idx="2"/>
          </p:nvPr>
        </p:nvSpPr>
        <p:spPr/>
        <p:txBody>
          <a:bodyPr/>
          <a:lstStyle/>
          <a:p>
            <a:endParaRPr lang="en-AU"/>
          </a:p>
        </p:txBody>
      </p:sp>
      <p:pic>
        <p:nvPicPr>
          <p:cNvPr id="5122" name="Picture 2" descr="Image">
            <a:extLst>
              <a:ext uri="{FF2B5EF4-FFF2-40B4-BE49-F238E27FC236}">
                <a16:creationId xmlns:a16="http://schemas.microsoft.com/office/drawing/2014/main" id="{E6A201DA-1B58-49D7-D52C-4D31F627F5F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8724" y="302783"/>
            <a:ext cx="10240464" cy="609801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87093233"/>
      </p:ext>
    </p:extLst>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5839</TotalTime>
  <Words>1543</Words>
  <Application>Microsoft Office PowerPoint</Application>
  <PresentationFormat>Widescreen</PresentationFormat>
  <Paragraphs>201</Paragraphs>
  <Slides>60</Slides>
  <Notes>4</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60</vt:i4>
      </vt:variant>
    </vt:vector>
  </HeadingPairs>
  <TitlesOfParts>
    <vt:vector size="64" baseType="lpstr">
      <vt:lpstr>Arial</vt:lpstr>
      <vt:lpstr>Calibri</vt:lpstr>
      <vt:lpstr>Rockwell</vt:lpstr>
      <vt:lpstr>Office Theme</vt:lpstr>
      <vt:lpstr>PowerPoint Presentation</vt:lpstr>
      <vt:lpstr> Key to Successful Teams -  Emotional Intelligence </vt:lpstr>
      <vt:lpstr>Key to Success in Sport - Emotional Intelligence </vt:lpstr>
      <vt:lpstr>PowerPoint Presentation</vt:lpstr>
      <vt:lpstr>Emotional Intelligence – Key to Academic and Life Success</vt:lpstr>
      <vt:lpstr> Key to Positive Wellbeing Emotional Intelligence</vt:lpstr>
      <vt:lpstr>PowerPoint Presentation</vt:lpstr>
      <vt:lpstr>PowerPoint Presentation</vt:lpstr>
      <vt:lpstr>PowerPoint Presentation</vt:lpstr>
      <vt:lpstr>Schools are emotional places</vt:lpstr>
      <vt:lpstr>PowerPoint Presentation</vt:lpstr>
      <vt:lpstr>Today’s Essential Questions   1. What is the best way to respond to emotional situations?  2. What are the fundamental EQ skills and their application to: - negotiation - connecting - teaching - leading</vt:lpstr>
      <vt:lpstr>Think of:</vt:lpstr>
      <vt:lpstr>What is EQ?... the ability to understand, create and respond helpfully to your emotions and other peoples.</vt:lpstr>
      <vt:lpstr>6 Fundamental EQ Skills</vt:lpstr>
      <vt:lpstr>The ideal emotional state (mood) for learning?</vt:lpstr>
      <vt:lpstr>PowerPoint Presentation</vt:lpstr>
      <vt:lpstr>PowerPoint Presentation</vt:lpstr>
      <vt:lpstr>PowerPoint Presentation</vt:lpstr>
      <vt:lpstr>EQ is important and powerful. Agree?</vt:lpstr>
      <vt:lpstr>PowerPoint Presentation</vt:lpstr>
      <vt:lpstr>PowerPoint Presentation</vt:lpstr>
      <vt:lpstr>Negotiate from $10 000 000 to $0 and prisoner released by… </vt:lpstr>
      <vt:lpstr>PowerPoint Presentation</vt:lpstr>
      <vt:lpstr>PowerPoint Presentation</vt:lpstr>
      <vt:lpstr>PowerPoint Presentation</vt:lpstr>
      <vt:lpstr>Connection and negotiation using empathy  uses which Fundamental EQ Skills?</vt:lpstr>
      <vt:lpstr>To understand and label emotions you need to know the difference between emotions…  Do you?</vt:lpstr>
      <vt:lpstr>Emotion Vocabulary</vt:lpstr>
      <vt:lpstr>Emotion Vocabulary</vt:lpstr>
      <vt:lpstr>  Uncontrolled emotions stuff things up…</vt:lpstr>
      <vt:lpstr>      </vt:lpstr>
      <vt:lpstr>Why does naming it to tame it work?</vt:lpstr>
      <vt:lpstr>Your car has warning lights for oil and temperature to prevent overheating…</vt:lpstr>
      <vt:lpstr>Your body has an emotional early warning system too…        What it is?</vt:lpstr>
      <vt:lpstr>Controlling emotions…</vt:lpstr>
      <vt:lpstr>Expressing Emotions  ‘A problem shared is a problem halved’</vt:lpstr>
      <vt:lpstr>Regulating Emotions Includes:</vt:lpstr>
      <vt:lpstr>Strategies to Regulate (reduce or change unpleasant) emotions</vt:lpstr>
      <vt:lpstr>Which fundamental EQ skill did Marc miss?</vt:lpstr>
      <vt:lpstr>You must Think before you express or regulate your emotions may be wrong or unhelpful. </vt:lpstr>
      <vt:lpstr>PowerPoint Presentation</vt:lpstr>
      <vt:lpstr>How do you feel about your body?</vt:lpstr>
      <vt:lpstr>How do you feel about school?</vt:lpstr>
      <vt:lpstr>She’s angry as she only got a $15 000 car for her birthday. ’</vt:lpstr>
      <vt:lpstr>Situation - You become aware that your line manager has done something in your area of responsibility without your knowledge. Your feel…</vt:lpstr>
      <vt:lpstr>How does she feel?    Are her feelings, right?  Why?</vt:lpstr>
      <vt:lpstr>Emotion Vocabulary</vt:lpstr>
      <vt:lpstr>Activity -  consider your ongoing negative situation that caused unpleasant emotions…  1. Complete a path to action for your regular thoughts/story and resultant feelings  </vt:lpstr>
      <vt:lpstr>The thoughts and stories you and others make up are not random, they flow out of our chosen…</vt:lpstr>
      <vt:lpstr>Reframing… Now complete an alternate path to action with alternate thoughts/story and resultant feelings.  Eg this is an opportunity for me to grow    </vt:lpstr>
      <vt:lpstr>PowerPoint Presentation</vt:lpstr>
      <vt:lpstr>Before expressing and regulating think…  What thoughts, story or perspective is contributing to my feelings?  Are my feelings right?    </vt:lpstr>
      <vt:lpstr>Think...  How is this feeling impacting me?   Helpful?  What impact do I want to have on this situation?  </vt:lpstr>
      <vt:lpstr>Creating emotions/moods/atmospheres… Reframing Application to teaching and leading</vt:lpstr>
      <vt:lpstr>Application - Responding to Emotional People</vt:lpstr>
      <vt:lpstr>RULTER is my first go to strategy and then I choose a helpful strategies such as…</vt:lpstr>
      <vt:lpstr>PowerPoint Presentation</vt:lpstr>
      <vt:lpstr>Today’s Essential Questions   1. What is the best way to respond to emotional situations?  2. What are the fundamental EQ skills and their application to: - negotiation - connecting - teaching - leading</vt:lpstr>
      <vt:lpstr>Workshop Survey    https://forms.gle/FXJRrXjBx3fog5PK6</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Mental Health</dc:title>
  <dc:creator>Tim Oates</dc:creator>
  <cp:lastModifiedBy>Tim Oates</cp:lastModifiedBy>
  <cp:revision>34</cp:revision>
  <dcterms:created xsi:type="dcterms:W3CDTF">2021-06-22T01:11:31Z</dcterms:created>
  <dcterms:modified xsi:type="dcterms:W3CDTF">2022-07-27T04:00:05Z</dcterms:modified>
</cp:coreProperties>
</file>