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76" r:id="rId4"/>
    <p:sldId id="261" r:id="rId5"/>
    <p:sldId id="281" r:id="rId6"/>
    <p:sldId id="273" r:id="rId7"/>
    <p:sldId id="260" r:id="rId8"/>
    <p:sldId id="262" r:id="rId9"/>
    <p:sldId id="268" r:id="rId10"/>
    <p:sldId id="279" r:id="rId11"/>
    <p:sldId id="280" r:id="rId12"/>
    <p:sldId id="285" r:id="rId13"/>
    <p:sldId id="287" r:id="rId14"/>
    <p:sldId id="286" r:id="rId15"/>
    <p:sldId id="270" r:id="rId16"/>
    <p:sldId id="274" r:id="rId17"/>
  </p:sldIdLst>
  <p:sldSz cx="12192000" cy="6858000"/>
  <p:notesSz cx="6858000" cy="9144000"/>
  <p:defaultTextStyle>
    <a:defPPr>
      <a:defRPr lang="en-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0C"/>
    <a:srgbClr val="8EFFF6"/>
    <a:srgbClr val="51503D"/>
    <a:srgbClr val="88CBE0"/>
    <a:srgbClr val="E0A0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1"/>
    <p:restoredTop sz="95238"/>
  </p:normalViewPr>
  <p:slideViewPr>
    <p:cSldViewPr snapToGrid="0" snapToObjects="1">
      <p:cViewPr varScale="1">
        <p:scale>
          <a:sx n="122" d="100"/>
          <a:sy n="122" d="100"/>
        </p:scale>
        <p:origin x="1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www.biblegateway.com/passage/?search=2+Timothy+2%3A24-26&amp;version=ESV" TargetMode="External"/><Relationship Id="rId7" Type="http://schemas.openxmlformats.org/officeDocument/2006/relationships/hyperlink" Target="https://www.biblegateway.com/passage/?search=Colossians+3%3A13&amp;version=ESV" TargetMode="External"/><Relationship Id="rId2" Type="http://schemas.openxmlformats.org/officeDocument/2006/relationships/hyperlink" Target="https://www.biblegateway.com/passage/?search=Titus+3%3A2&amp;version=ESV" TargetMode="External"/><Relationship Id="rId1" Type="http://schemas.openxmlformats.org/officeDocument/2006/relationships/hyperlink" Target="https://www.biblegateway.com/passage/?search=Ephesians+4%3A2&amp;version=ESV" TargetMode="External"/><Relationship Id="rId6" Type="http://schemas.openxmlformats.org/officeDocument/2006/relationships/hyperlink" Target="https://www.biblegateway.com/passage/?search=Ephesians+4%3A32&amp;version=ESV" TargetMode="External"/><Relationship Id="rId5" Type="http://schemas.openxmlformats.org/officeDocument/2006/relationships/hyperlink" Target="https://www.biblegateway.com/passage/?search=Philippians+2%3A3-4&amp;version=ESV" TargetMode="External"/><Relationship Id="rId4" Type="http://schemas.openxmlformats.org/officeDocument/2006/relationships/hyperlink" Target="https://www.biblegateway.com/passage/?search=Matthew+18%3A15-17&amp;version=ESV"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biblegateway.com/passage/?search=2+Timothy+2%3A24-26&amp;version=ESV" TargetMode="External"/><Relationship Id="rId7" Type="http://schemas.openxmlformats.org/officeDocument/2006/relationships/hyperlink" Target="https://www.biblegateway.com/passage/?search=Colossians+3%3A13&amp;version=ESV" TargetMode="External"/><Relationship Id="rId2" Type="http://schemas.openxmlformats.org/officeDocument/2006/relationships/hyperlink" Target="https://www.biblegateway.com/passage/?search=Titus+3%3A2&amp;version=ESV" TargetMode="External"/><Relationship Id="rId1" Type="http://schemas.openxmlformats.org/officeDocument/2006/relationships/hyperlink" Target="https://www.biblegateway.com/passage/?search=Ephesians+4%3A2&amp;version=ESV" TargetMode="External"/><Relationship Id="rId6" Type="http://schemas.openxmlformats.org/officeDocument/2006/relationships/hyperlink" Target="https://www.biblegateway.com/passage/?search=Ephesians+4%3A32&amp;version=ESV" TargetMode="External"/><Relationship Id="rId5" Type="http://schemas.openxmlformats.org/officeDocument/2006/relationships/hyperlink" Target="https://www.biblegateway.com/passage/?search=Philippians+2%3A3-4&amp;version=ESV" TargetMode="External"/><Relationship Id="rId4" Type="http://schemas.openxmlformats.org/officeDocument/2006/relationships/hyperlink" Target="https://www.biblegateway.com/passage/?search=Matthew+18%3A15-17&amp;version=ES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84B39-C622-4EB9-9A5B-70D6A46E5C1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BDB495-0B02-420C-9493-EE5ECA227292}">
      <dgm:prSet/>
      <dgm:spPr/>
      <dgm:t>
        <a:bodyPr/>
        <a:lstStyle/>
        <a:p>
          <a:r>
            <a:rPr lang="en-US" b="1" i="1"/>
            <a:t>Our Disposition:</a:t>
          </a:r>
          <a:endParaRPr lang="en-US"/>
        </a:p>
      </dgm:t>
    </dgm:pt>
    <dgm:pt modelId="{B6CD0305-97F4-483C-AA86-D5CE291FDFDC}" type="parTrans" cxnId="{5626B648-992A-4DDD-A819-9C2EE90B459F}">
      <dgm:prSet/>
      <dgm:spPr/>
      <dgm:t>
        <a:bodyPr/>
        <a:lstStyle/>
        <a:p>
          <a:endParaRPr lang="en-US"/>
        </a:p>
      </dgm:t>
    </dgm:pt>
    <dgm:pt modelId="{8057B0F0-C8F5-4F25-A1BC-EB7A0E4BC484}" type="sibTrans" cxnId="{5626B648-992A-4DDD-A819-9C2EE90B459F}">
      <dgm:prSet/>
      <dgm:spPr/>
      <dgm:t>
        <a:bodyPr/>
        <a:lstStyle/>
        <a:p>
          <a:endParaRPr lang="en-US"/>
        </a:p>
      </dgm:t>
    </dgm:pt>
    <dgm:pt modelId="{3FF9AD52-5BB0-4213-91B3-563C99E1CFEC}">
      <dgm:prSet/>
      <dgm:spPr/>
      <dgm:t>
        <a:bodyPr/>
        <a:lstStyle/>
        <a:p>
          <a:r>
            <a:rPr lang="en-US" b="1" dirty="0">
              <a:hlinkClick xmlns:r="http://schemas.openxmlformats.org/officeDocument/2006/relationships" r:id="rId1"/>
            </a:rPr>
            <a:t>Ephesians 4:2</a:t>
          </a:r>
          <a:r>
            <a:rPr lang="en-US" b="1" dirty="0"/>
            <a:t> </a:t>
          </a:r>
          <a:r>
            <a:rPr lang="en-US" dirty="0"/>
            <a:t>With all humility and gentleness, with patience, bearing with one another in love,</a:t>
          </a:r>
        </a:p>
      </dgm:t>
    </dgm:pt>
    <dgm:pt modelId="{688DA2C0-EB22-4DB7-BB8B-F4F910BDBDF7}" type="parTrans" cxnId="{60F1057A-7B0B-475F-B278-10F3A7AED066}">
      <dgm:prSet/>
      <dgm:spPr/>
      <dgm:t>
        <a:bodyPr/>
        <a:lstStyle/>
        <a:p>
          <a:endParaRPr lang="en-US"/>
        </a:p>
      </dgm:t>
    </dgm:pt>
    <dgm:pt modelId="{3BFCEB37-B5C9-4FB2-B9A1-9F30133B94F1}" type="sibTrans" cxnId="{60F1057A-7B0B-475F-B278-10F3A7AED066}">
      <dgm:prSet/>
      <dgm:spPr/>
      <dgm:t>
        <a:bodyPr/>
        <a:lstStyle/>
        <a:p>
          <a:endParaRPr lang="en-US"/>
        </a:p>
      </dgm:t>
    </dgm:pt>
    <dgm:pt modelId="{82FA83C0-A4AF-4D3F-B29D-A0E863C03ADC}">
      <dgm:prSet/>
      <dgm:spPr/>
      <dgm:t>
        <a:bodyPr/>
        <a:lstStyle/>
        <a:p>
          <a:r>
            <a:rPr lang="en-US" b="1" dirty="0">
              <a:hlinkClick xmlns:r="http://schemas.openxmlformats.org/officeDocument/2006/relationships" r:id="rId2"/>
            </a:rPr>
            <a:t>Titus 3:2</a:t>
          </a:r>
          <a:r>
            <a:rPr lang="en-US" b="1" dirty="0"/>
            <a:t> </a:t>
          </a:r>
          <a:r>
            <a:rPr lang="en-US" dirty="0"/>
            <a:t>To speak evil of no one, to avoid quarreling, to be gentle, and to show perfect courtesy toward all people.</a:t>
          </a:r>
        </a:p>
      </dgm:t>
    </dgm:pt>
    <dgm:pt modelId="{4B6CC52D-3B2C-4B08-818C-FD6FE0D5E0FD}" type="parTrans" cxnId="{EB43F19F-8E87-4A6F-8AC7-D39E810E415A}">
      <dgm:prSet/>
      <dgm:spPr/>
      <dgm:t>
        <a:bodyPr/>
        <a:lstStyle/>
        <a:p>
          <a:endParaRPr lang="en-US"/>
        </a:p>
      </dgm:t>
    </dgm:pt>
    <dgm:pt modelId="{4CF6F78C-7221-4DCB-8656-7AE92898573A}" type="sibTrans" cxnId="{EB43F19F-8E87-4A6F-8AC7-D39E810E415A}">
      <dgm:prSet/>
      <dgm:spPr/>
      <dgm:t>
        <a:bodyPr/>
        <a:lstStyle/>
        <a:p>
          <a:endParaRPr lang="en-US"/>
        </a:p>
      </dgm:t>
    </dgm:pt>
    <dgm:pt modelId="{96BF7FF0-3FB0-4CD4-9D8E-908730FB2E06}">
      <dgm:prSet/>
      <dgm:spPr/>
      <dgm:t>
        <a:bodyPr/>
        <a:lstStyle/>
        <a:p>
          <a:r>
            <a:rPr lang="en-US" b="1" dirty="0">
              <a:hlinkClick xmlns:r="http://schemas.openxmlformats.org/officeDocument/2006/relationships" r:id="rId3"/>
            </a:rPr>
            <a:t>2 Timothy 2:24-26</a:t>
          </a:r>
          <a:r>
            <a:rPr lang="en-US" b="1" dirty="0"/>
            <a:t> </a:t>
          </a:r>
          <a:r>
            <a:rPr lang="en-US" dirty="0"/>
            <a:t>And the Lord's servant must not be quarrelsome but kind to everyone, able to teach, patiently enduring evil, correcting his opponents with gentleness.</a:t>
          </a:r>
        </a:p>
      </dgm:t>
    </dgm:pt>
    <dgm:pt modelId="{CE0BB945-7125-41B3-ABD3-A2EBADF33639}" type="parTrans" cxnId="{ADA5F993-29BC-4C48-88E4-5F31B9403AE8}">
      <dgm:prSet/>
      <dgm:spPr/>
      <dgm:t>
        <a:bodyPr/>
        <a:lstStyle/>
        <a:p>
          <a:endParaRPr lang="en-US"/>
        </a:p>
      </dgm:t>
    </dgm:pt>
    <dgm:pt modelId="{D7995407-E7DD-4F61-AE62-CEFF9DEEC1F3}" type="sibTrans" cxnId="{ADA5F993-29BC-4C48-88E4-5F31B9403AE8}">
      <dgm:prSet/>
      <dgm:spPr/>
      <dgm:t>
        <a:bodyPr/>
        <a:lstStyle/>
        <a:p>
          <a:endParaRPr lang="en-US"/>
        </a:p>
      </dgm:t>
    </dgm:pt>
    <dgm:pt modelId="{075CD72B-8631-4E2F-9E9A-C64CC0895A20}">
      <dgm:prSet/>
      <dgm:spPr/>
      <dgm:t>
        <a:bodyPr/>
        <a:lstStyle/>
        <a:p>
          <a:r>
            <a:rPr lang="en-US" b="1" i="1"/>
            <a:t>How we Confront:</a:t>
          </a:r>
          <a:endParaRPr lang="en-US"/>
        </a:p>
      </dgm:t>
    </dgm:pt>
    <dgm:pt modelId="{9EFA0D04-7156-4D56-834A-C749CF3CBCE2}" type="parTrans" cxnId="{55A7B4D0-0732-418E-822D-B569E658E065}">
      <dgm:prSet/>
      <dgm:spPr/>
      <dgm:t>
        <a:bodyPr/>
        <a:lstStyle/>
        <a:p>
          <a:endParaRPr lang="en-US"/>
        </a:p>
      </dgm:t>
    </dgm:pt>
    <dgm:pt modelId="{F753DC17-F0D7-4A51-BE9A-9DFB3278C43A}" type="sibTrans" cxnId="{55A7B4D0-0732-418E-822D-B569E658E065}">
      <dgm:prSet/>
      <dgm:spPr/>
      <dgm:t>
        <a:bodyPr/>
        <a:lstStyle/>
        <a:p>
          <a:endParaRPr lang="en-US"/>
        </a:p>
      </dgm:t>
    </dgm:pt>
    <dgm:pt modelId="{65111EE0-F98D-4FBF-B726-49C619CBBFA7}">
      <dgm:prSet/>
      <dgm:spPr/>
      <dgm:t>
        <a:bodyPr/>
        <a:lstStyle/>
        <a:p>
          <a:r>
            <a:rPr lang="en-US" b="1" dirty="0">
              <a:hlinkClick xmlns:r="http://schemas.openxmlformats.org/officeDocument/2006/relationships" r:id="rId4"/>
            </a:rPr>
            <a:t>Matthew 18:15-17</a:t>
          </a:r>
          <a:r>
            <a:rPr lang="en-US" b="1" dirty="0"/>
            <a:t> </a:t>
          </a:r>
          <a:r>
            <a:rPr lang="en-US" dirty="0"/>
            <a:t>“If your brother sins against you, go and tell him his fault, between you and him alone. If he listens to you, you have gained your brother.</a:t>
          </a:r>
        </a:p>
      </dgm:t>
    </dgm:pt>
    <dgm:pt modelId="{74DF3851-695C-4D98-B845-A64AFD0B73BC}" type="parTrans" cxnId="{F770F18A-64D6-4E01-B42C-11ED266FA11D}">
      <dgm:prSet/>
      <dgm:spPr/>
      <dgm:t>
        <a:bodyPr/>
        <a:lstStyle/>
        <a:p>
          <a:endParaRPr lang="en-US"/>
        </a:p>
      </dgm:t>
    </dgm:pt>
    <dgm:pt modelId="{99DCACC4-D914-4C61-938C-CEE8F89C2FAC}" type="sibTrans" cxnId="{F770F18A-64D6-4E01-B42C-11ED266FA11D}">
      <dgm:prSet/>
      <dgm:spPr/>
      <dgm:t>
        <a:bodyPr/>
        <a:lstStyle/>
        <a:p>
          <a:endParaRPr lang="en-US"/>
        </a:p>
      </dgm:t>
    </dgm:pt>
    <dgm:pt modelId="{063300F5-A555-43FC-B047-A7F98A315E98}">
      <dgm:prSet/>
      <dgm:spPr/>
      <dgm:t>
        <a:bodyPr/>
        <a:lstStyle/>
        <a:p>
          <a:r>
            <a:rPr lang="en-US" b="1" dirty="0">
              <a:hlinkClick xmlns:r="http://schemas.openxmlformats.org/officeDocument/2006/relationships" r:id="rId5"/>
            </a:rPr>
            <a:t>Philippians 2:3-4</a:t>
          </a:r>
          <a:r>
            <a:rPr lang="en-US" b="1" dirty="0"/>
            <a:t> </a:t>
          </a:r>
          <a:r>
            <a:rPr lang="en-US" dirty="0"/>
            <a:t>Do nothing from rivalry or conceit, but in humility count others more significant than yourselves. Let each of you look not only to his own interests, but also to the interests of others.</a:t>
          </a:r>
        </a:p>
      </dgm:t>
    </dgm:pt>
    <dgm:pt modelId="{964D69AF-570F-49CA-9BA8-A85CBF320CCF}" type="parTrans" cxnId="{0E3A802C-7C8E-4FA1-BC0A-18C8BFAB6DB4}">
      <dgm:prSet/>
      <dgm:spPr/>
      <dgm:t>
        <a:bodyPr/>
        <a:lstStyle/>
        <a:p>
          <a:endParaRPr lang="en-US"/>
        </a:p>
      </dgm:t>
    </dgm:pt>
    <dgm:pt modelId="{C68E3F69-2FEA-4598-8EA9-B29C3CA23748}" type="sibTrans" cxnId="{0E3A802C-7C8E-4FA1-BC0A-18C8BFAB6DB4}">
      <dgm:prSet/>
      <dgm:spPr/>
      <dgm:t>
        <a:bodyPr/>
        <a:lstStyle/>
        <a:p>
          <a:endParaRPr lang="en-US"/>
        </a:p>
      </dgm:t>
    </dgm:pt>
    <dgm:pt modelId="{0DC41ADB-0AE9-44FA-A966-F554CC7639B7}">
      <dgm:prSet/>
      <dgm:spPr/>
      <dgm:t>
        <a:bodyPr/>
        <a:lstStyle/>
        <a:p>
          <a:r>
            <a:rPr lang="en-US" b="1" i="1" dirty="0"/>
            <a:t>Call to Forgive:</a:t>
          </a:r>
          <a:endParaRPr lang="en-US" dirty="0"/>
        </a:p>
      </dgm:t>
    </dgm:pt>
    <dgm:pt modelId="{03E7F6AE-8D3B-41D5-8A39-8BF81A039F00}" type="parTrans" cxnId="{6DD47F8D-F5DE-4DF4-A4D0-8F5001112CF5}">
      <dgm:prSet/>
      <dgm:spPr/>
      <dgm:t>
        <a:bodyPr/>
        <a:lstStyle/>
        <a:p>
          <a:endParaRPr lang="en-US"/>
        </a:p>
      </dgm:t>
    </dgm:pt>
    <dgm:pt modelId="{CD830B57-FB0D-433A-A1EE-483CC27CEDFA}" type="sibTrans" cxnId="{6DD47F8D-F5DE-4DF4-A4D0-8F5001112CF5}">
      <dgm:prSet/>
      <dgm:spPr/>
      <dgm:t>
        <a:bodyPr/>
        <a:lstStyle/>
        <a:p>
          <a:endParaRPr lang="en-US"/>
        </a:p>
      </dgm:t>
    </dgm:pt>
    <dgm:pt modelId="{C59AB087-1A7E-4150-B805-F65D17D67E47}">
      <dgm:prSet/>
      <dgm:spPr/>
      <dgm:t>
        <a:bodyPr/>
        <a:lstStyle/>
        <a:p>
          <a:r>
            <a:rPr lang="en-US" b="1" dirty="0">
              <a:hlinkClick xmlns:r="http://schemas.openxmlformats.org/officeDocument/2006/relationships" r:id="rId6"/>
            </a:rPr>
            <a:t>Ephesians 4:32</a:t>
          </a:r>
          <a:r>
            <a:rPr lang="en-US" b="1" dirty="0"/>
            <a:t> </a:t>
          </a:r>
          <a:r>
            <a:rPr lang="en-US" dirty="0"/>
            <a:t>Be kind to one another, tenderhearted, forgiving one another, as God in Christ forgave you.</a:t>
          </a:r>
        </a:p>
      </dgm:t>
    </dgm:pt>
    <dgm:pt modelId="{2790071A-92ED-4EF6-8934-035BBD94DEC1}" type="parTrans" cxnId="{36D91B62-F2EE-4F3A-88C7-2349ED1655B6}">
      <dgm:prSet/>
      <dgm:spPr/>
      <dgm:t>
        <a:bodyPr/>
        <a:lstStyle/>
        <a:p>
          <a:endParaRPr lang="en-US"/>
        </a:p>
      </dgm:t>
    </dgm:pt>
    <dgm:pt modelId="{79509839-44DB-49E0-B5B9-3817A34B4AB2}" type="sibTrans" cxnId="{36D91B62-F2EE-4F3A-88C7-2349ED1655B6}">
      <dgm:prSet/>
      <dgm:spPr/>
      <dgm:t>
        <a:bodyPr/>
        <a:lstStyle/>
        <a:p>
          <a:endParaRPr lang="en-US"/>
        </a:p>
      </dgm:t>
    </dgm:pt>
    <dgm:pt modelId="{182819FB-348A-489F-90F9-D50615B0D858}">
      <dgm:prSet/>
      <dgm:spPr/>
      <dgm:t>
        <a:bodyPr/>
        <a:lstStyle/>
        <a:p>
          <a:r>
            <a:rPr lang="en-US" b="1" dirty="0">
              <a:hlinkClick xmlns:r="http://schemas.openxmlformats.org/officeDocument/2006/relationships" r:id="rId7"/>
            </a:rPr>
            <a:t>Colossians 3:13</a:t>
          </a:r>
          <a:r>
            <a:rPr lang="en-US" b="1" dirty="0"/>
            <a:t> </a:t>
          </a:r>
          <a:r>
            <a:rPr lang="en-US" dirty="0"/>
            <a:t>Bearing with one another and, if one has a complaint against another, forgiving each other; as the Lord has forgiven you, so you also must forgive.</a:t>
          </a:r>
        </a:p>
      </dgm:t>
    </dgm:pt>
    <dgm:pt modelId="{45A4AF39-7FC9-4977-BF80-5A7FAA86A779}" type="parTrans" cxnId="{8704E245-A53B-4DCE-A7EE-4200BDCBBAD8}">
      <dgm:prSet/>
      <dgm:spPr/>
      <dgm:t>
        <a:bodyPr/>
        <a:lstStyle/>
        <a:p>
          <a:endParaRPr lang="en-US"/>
        </a:p>
      </dgm:t>
    </dgm:pt>
    <dgm:pt modelId="{90590A67-6A67-4E7E-8B23-CFB426908CEC}" type="sibTrans" cxnId="{8704E245-A53B-4DCE-A7EE-4200BDCBBAD8}">
      <dgm:prSet/>
      <dgm:spPr/>
      <dgm:t>
        <a:bodyPr/>
        <a:lstStyle/>
        <a:p>
          <a:endParaRPr lang="en-US"/>
        </a:p>
      </dgm:t>
    </dgm:pt>
    <dgm:pt modelId="{9D4EC098-BA93-0149-A77F-425A7C087115}" type="pres">
      <dgm:prSet presAssocID="{D6284B39-C622-4EB9-9A5B-70D6A46E5C10}" presName="Name0" presStyleCnt="0">
        <dgm:presLayoutVars>
          <dgm:dir/>
          <dgm:animLvl val="lvl"/>
          <dgm:resizeHandles val="exact"/>
        </dgm:presLayoutVars>
      </dgm:prSet>
      <dgm:spPr/>
    </dgm:pt>
    <dgm:pt modelId="{B7AD4921-C48E-3343-8C8F-41E4B7EC318F}" type="pres">
      <dgm:prSet presAssocID="{79BDB495-0B02-420C-9493-EE5ECA227292}" presName="composite" presStyleCnt="0"/>
      <dgm:spPr/>
    </dgm:pt>
    <dgm:pt modelId="{A88CA3C1-3ECF-9E47-8F4E-9CB73E482245}" type="pres">
      <dgm:prSet presAssocID="{79BDB495-0B02-420C-9493-EE5ECA227292}" presName="parTx" presStyleLbl="alignNode1" presStyleIdx="0" presStyleCnt="3">
        <dgm:presLayoutVars>
          <dgm:chMax val="0"/>
          <dgm:chPref val="0"/>
          <dgm:bulletEnabled val="1"/>
        </dgm:presLayoutVars>
      </dgm:prSet>
      <dgm:spPr/>
    </dgm:pt>
    <dgm:pt modelId="{A13B2E27-1E5F-3B47-BDAA-596C04EBB49D}" type="pres">
      <dgm:prSet presAssocID="{79BDB495-0B02-420C-9493-EE5ECA227292}" presName="desTx" presStyleLbl="alignAccFollowNode1" presStyleIdx="0" presStyleCnt="3">
        <dgm:presLayoutVars>
          <dgm:bulletEnabled val="1"/>
        </dgm:presLayoutVars>
      </dgm:prSet>
      <dgm:spPr/>
    </dgm:pt>
    <dgm:pt modelId="{3F94461C-86E5-584A-AAB8-9499705DFF4E}" type="pres">
      <dgm:prSet presAssocID="{8057B0F0-C8F5-4F25-A1BC-EB7A0E4BC484}" presName="space" presStyleCnt="0"/>
      <dgm:spPr/>
    </dgm:pt>
    <dgm:pt modelId="{501F976F-1868-3D4A-9EF6-A53359AC60A1}" type="pres">
      <dgm:prSet presAssocID="{075CD72B-8631-4E2F-9E9A-C64CC0895A20}" presName="composite" presStyleCnt="0"/>
      <dgm:spPr/>
    </dgm:pt>
    <dgm:pt modelId="{BFCC1635-4328-554D-BB86-4AC94214A66E}" type="pres">
      <dgm:prSet presAssocID="{075CD72B-8631-4E2F-9E9A-C64CC0895A20}" presName="parTx" presStyleLbl="alignNode1" presStyleIdx="1" presStyleCnt="3">
        <dgm:presLayoutVars>
          <dgm:chMax val="0"/>
          <dgm:chPref val="0"/>
          <dgm:bulletEnabled val="1"/>
        </dgm:presLayoutVars>
      </dgm:prSet>
      <dgm:spPr/>
    </dgm:pt>
    <dgm:pt modelId="{7CBA4E3B-22B8-D24B-9A8C-0B5AA01CDEB2}" type="pres">
      <dgm:prSet presAssocID="{075CD72B-8631-4E2F-9E9A-C64CC0895A20}" presName="desTx" presStyleLbl="alignAccFollowNode1" presStyleIdx="1" presStyleCnt="3">
        <dgm:presLayoutVars>
          <dgm:bulletEnabled val="1"/>
        </dgm:presLayoutVars>
      </dgm:prSet>
      <dgm:spPr/>
    </dgm:pt>
    <dgm:pt modelId="{C04421A8-2609-A242-A170-9C4880BA5D4F}" type="pres">
      <dgm:prSet presAssocID="{F753DC17-F0D7-4A51-BE9A-9DFB3278C43A}" presName="space" presStyleCnt="0"/>
      <dgm:spPr/>
    </dgm:pt>
    <dgm:pt modelId="{23923D48-375A-054A-B96C-8574F9D8BBDA}" type="pres">
      <dgm:prSet presAssocID="{0DC41ADB-0AE9-44FA-A966-F554CC7639B7}" presName="composite" presStyleCnt="0"/>
      <dgm:spPr/>
    </dgm:pt>
    <dgm:pt modelId="{F6ACF911-28C6-0849-8E12-9671962CE1C4}" type="pres">
      <dgm:prSet presAssocID="{0DC41ADB-0AE9-44FA-A966-F554CC7639B7}" presName="parTx" presStyleLbl="alignNode1" presStyleIdx="2" presStyleCnt="3">
        <dgm:presLayoutVars>
          <dgm:chMax val="0"/>
          <dgm:chPref val="0"/>
          <dgm:bulletEnabled val="1"/>
        </dgm:presLayoutVars>
      </dgm:prSet>
      <dgm:spPr/>
    </dgm:pt>
    <dgm:pt modelId="{3247DCBD-7300-1F49-9FCC-6FF765BEC3F0}" type="pres">
      <dgm:prSet presAssocID="{0DC41ADB-0AE9-44FA-A966-F554CC7639B7}" presName="desTx" presStyleLbl="alignAccFollowNode1" presStyleIdx="2" presStyleCnt="3">
        <dgm:presLayoutVars>
          <dgm:bulletEnabled val="1"/>
        </dgm:presLayoutVars>
      </dgm:prSet>
      <dgm:spPr/>
    </dgm:pt>
  </dgm:ptLst>
  <dgm:cxnLst>
    <dgm:cxn modelId="{E795CC0C-20B7-1F45-B54C-7388CA18F6D5}" type="presOf" srcId="{182819FB-348A-489F-90F9-D50615B0D858}" destId="{3247DCBD-7300-1F49-9FCC-6FF765BEC3F0}" srcOrd="0" destOrd="1" presId="urn:microsoft.com/office/officeart/2005/8/layout/hList1"/>
    <dgm:cxn modelId="{0E3A802C-7C8E-4FA1-BC0A-18C8BFAB6DB4}" srcId="{075CD72B-8631-4E2F-9E9A-C64CC0895A20}" destId="{063300F5-A555-43FC-B047-A7F98A315E98}" srcOrd="1" destOrd="0" parTransId="{964D69AF-570F-49CA-9BA8-A85CBF320CCF}" sibTransId="{C68E3F69-2FEA-4598-8EA9-B29C3CA23748}"/>
    <dgm:cxn modelId="{202A0D2E-D8DC-2841-B979-274D348C2FF7}" type="presOf" srcId="{D6284B39-C622-4EB9-9A5B-70D6A46E5C10}" destId="{9D4EC098-BA93-0149-A77F-425A7C087115}" srcOrd="0" destOrd="0" presId="urn:microsoft.com/office/officeart/2005/8/layout/hList1"/>
    <dgm:cxn modelId="{6FE2F52E-9F06-E34C-88E2-C7C1BF331DDB}" type="presOf" srcId="{0DC41ADB-0AE9-44FA-A966-F554CC7639B7}" destId="{F6ACF911-28C6-0849-8E12-9671962CE1C4}" srcOrd="0" destOrd="0" presId="urn:microsoft.com/office/officeart/2005/8/layout/hList1"/>
    <dgm:cxn modelId="{1FAA9930-371E-B447-9B33-596944F2FA35}" type="presOf" srcId="{C59AB087-1A7E-4150-B805-F65D17D67E47}" destId="{3247DCBD-7300-1F49-9FCC-6FF765BEC3F0}" srcOrd="0" destOrd="0" presId="urn:microsoft.com/office/officeart/2005/8/layout/hList1"/>
    <dgm:cxn modelId="{CF5D8A33-0BA6-EC45-9039-7F08B496AFB2}" type="presOf" srcId="{65111EE0-F98D-4FBF-B726-49C619CBBFA7}" destId="{7CBA4E3B-22B8-D24B-9A8C-0B5AA01CDEB2}" srcOrd="0" destOrd="0" presId="urn:microsoft.com/office/officeart/2005/8/layout/hList1"/>
    <dgm:cxn modelId="{8704E245-A53B-4DCE-A7EE-4200BDCBBAD8}" srcId="{0DC41ADB-0AE9-44FA-A966-F554CC7639B7}" destId="{182819FB-348A-489F-90F9-D50615B0D858}" srcOrd="1" destOrd="0" parTransId="{45A4AF39-7FC9-4977-BF80-5A7FAA86A779}" sibTransId="{90590A67-6A67-4E7E-8B23-CFB426908CEC}"/>
    <dgm:cxn modelId="{5626B648-992A-4DDD-A819-9C2EE90B459F}" srcId="{D6284B39-C622-4EB9-9A5B-70D6A46E5C10}" destId="{79BDB495-0B02-420C-9493-EE5ECA227292}" srcOrd="0" destOrd="0" parTransId="{B6CD0305-97F4-483C-AA86-D5CE291FDFDC}" sibTransId="{8057B0F0-C8F5-4F25-A1BC-EB7A0E4BC484}"/>
    <dgm:cxn modelId="{36D91B62-F2EE-4F3A-88C7-2349ED1655B6}" srcId="{0DC41ADB-0AE9-44FA-A966-F554CC7639B7}" destId="{C59AB087-1A7E-4150-B805-F65D17D67E47}" srcOrd="0" destOrd="0" parTransId="{2790071A-92ED-4EF6-8934-035BBD94DEC1}" sibTransId="{79509839-44DB-49E0-B5B9-3817A34B4AB2}"/>
    <dgm:cxn modelId="{7C026672-FFC6-D146-AB8C-C05104DEFF41}" type="presOf" srcId="{075CD72B-8631-4E2F-9E9A-C64CC0895A20}" destId="{BFCC1635-4328-554D-BB86-4AC94214A66E}" srcOrd="0" destOrd="0" presId="urn:microsoft.com/office/officeart/2005/8/layout/hList1"/>
    <dgm:cxn modelId="{07C68479-F6A0-604F-9DA3-91A0F773FBA3}" type="presOf" srcId="{79BDB495-0B02-420C-9493-EE5ECA227292}" destId="{A88CA3C1-3ECF-9E47-8F4E-9CB73E482245}" srcOrd="0" destOrd="0" presId="urn:microsoft.com/office/officeart/2005/8/layout/hList1"/>
    <dgm:cxn modelId="{60F1057A-7B0B-475F-B278-10F3A7AED066}" srcId="{79BDB495-0B02-420C-9493-EE5ECA227292}" destId="{3FF9AD52-5BB0-4213-91B3-563C99E1CFEC}" srcOrd="0" destOrd="0" parTransId="{688DA2C0-EB22-4DB7-BB8B-F4F910BDBDF7}" sibTransId="{3BFCEB37-B5C9-4FB2-B9A1-9F30133B94F1}"/>
    <dgm:cxn modelId="{F770F18A-64D6-4E01-B42C-11ED266FA11D}" srcId="{075CD72B-8631-4E2F-9E9A-C64CC0895A20}" destId="{65111EE0-F98D-4FBF-B726-49C619CBBFA7}" srcOrd="0" destOrd="0" parTransId="{74DF3851-695C-4D98-B845-A64AFD0B73BC}" sibTransId="{99DCACC4-D914-4C61-938C-CEE8F89C2FAC}"/>
    <dgm:cxn modelId="{6DD47F8D-F5DE-4DF4-A4D0-8F5001112CF5}" srcId="{D6284B39-C622-4EB9-9A5B-70D6A46E5C10}" destId="{0DC41ADB-0AE9-44FA-A966-F554CC7639B7}" srcOrd="2" destOrd="0" parTransId="{03E7F6AE-8D3B-41D5-8A39-8BF81A039F00}" sibTransId="{CD830B57-FB0D-433A-A1EE-483CC27CEDFA}"/>
    <dgm:cxn modelId="{ADA5F993-29BC-4C48-88E4-5F31B9403AE8}" srcId="{79BDB495-0B02-420C-9493-EE5ECA227292}" destId="{96BF7FF0-3FB0-4CD4-9D8E-908730FB2E06}" srcOrd="2" destOrd="0" parTransId="{CE0BB945-7125-41B3-ABD3-A2EBADF33639}" sibTransId="{D7995407-E7DD-4F61-AE62-CEFF9DEEC1F3}"/>
    <dgm:cxn modelId="{EB43F19F-8E87-4A6F-8AC7-D39E810E415A}" srcId="{79BDB495-0B02-420C-9493-EE5ECA227292}" destId="{82FA83C0-A4AF-4D3F-B29D-A0E863C03ADC}" srcOrd="1" destOrd="0" parTransId="{4B6CC52D-3B2C-4B08-818C-FD6FE0D5E0FD}" sibTransId="{4CF6F78C-7221-4DCB-8656-7AE92898573A}"/>
    <dgm:cxn modelId="{CEEC47A3-1EA2-394F-A95F-19DE9A399139}" type="presOf" srcId="{96BF7FF0-3FB0-4CD4-9D8E-908730FB2E06}" destId="{A13B2E27-1E5F-3B47-BDAA-596C04EBB49D}" srcOrd="0" destOrd="2" presId="urn:microsoft.com/office/officeart/2005/8/layout/hList1"/>
    <dgm:cxn modelId="{569A52A5-8C7E-2E40-B945-8823E751E056}" type="presOf" srcId="{3FF9AD52-5BB0-4213-91B3-563C99E1CFEC}" destId="{A13B2E27-1E5F-3B47-BDAA-596C04EBB49D}" srcOrd="0" destOrd="0" presId="urn:microsoft.com/office/officeart/2005/8/layout/hList1"/>
    <dgm:cxn modelId="{782DB0B4-1953-E24A-85D3-4B3706DCA71B}" type="presOf" srcId="{82FA83C0-A4AF-4D3F-B29D-A0E863C03ADC}" destId="{A13B2E27-1E5F-3B47-BDAA-596C04EBB49D}" srcOrd="0" destOrd="1" presId="urn:microsoft.com/office/officeart/2005/8/layout/hList1"/>
    <dgm:cxn modelId="{55A7B4D0-0732-418E-822D-B569E658E065}" srcId="{D6284B39-C622-4EB9-9A5B-70D6A46E5C10}" destId="{075CD72B-8631-4E2F-9E9A-C64CC0895A20}" srcOrd="1" destOrd="0" parTransId="{9EFA0D04-7156-4D56-834A-C749CF3CBCE2}" sibTransId="{F753DC17-F0D7-4A51-BE9A-9DFB3278C43A}"/>
    <dgm:cxn modelId="{828F8DF8-3310-D54E-AA68-5477D4A49D4B}" type="presOf" srcId="{063300F5-A555-43FC-B047-A7F98A315E98}" destId="{7CBA4E3B-22B8-D24B-9A8C-0B5AA01CDEB2}" srcOrd="0" destOrd="1" presId="urn:microsoft.com/office/officeart/2005/8/layout/hList1"/>
    <dgm:cxn modelId="{8F2A7638-F129-8945-A818-B5D432B0F4D3}" type="presParOf" srcId="{9D4EC098-BA93-0149-A77F-425A7C087115}" destId="{B7AD4921-C48E-3343-8C8F-41E4B7EC318F}" srcOrd="0" destOrd="0" presId="urn:microsoft.com/office/officeart/2005/8/layout/hList1"/>
    <dgm:cxn modelId="{1F80D73E-3BD5-F84C-B86B-92D8DAD4D0CF}" type="presParOf" srcId="{B7AD4921-C48E-3343-8C8F-41E4B7EC318F}" destId="{A88CA3C1-3ECF-9E47-8F4E-9CB73E482245}" srcOrd="0" destOrd="0" presId="urn:microsoft.com/office/officeart/2005/8/layout/hList1"/>
    <dgm:cxn modelId="{44927B5A-FDC7-CC42-8347-44DBDACB7C08}" type="presParOf" srcId="{B7AD4921-C48E-3343-8C8F-41E4B7EC318F}" destId="{A13B2E27-1E5F-3B47-BDAA-596C04EBB49D}" srcOrd="1" destOrd="0" presId="urn:microsoft.com/office/officeart/2005/8/layout/hList1"/>
    <dgm:cxn modelId="{36CF801A-630A-7F44-A6DB-F87349FC1688}" type="presParOf" srcId="{9D4EC098-BA93-0149-A77F-425A7C087115}" destId="{3F94461C-86E5-584A-AAB8-9499705DFF4E}" srcOrd="1" destOrd="0" presId="urn:microsoft.com/office/officeart/2005/8/layout/hList1"/>
    <dgm:cxn modelId="{9C7A6CF7-CA5C-D648-929C-517A6C017F8B}" type="presParOf" srcId="{9D4EC098-BA93-0149-A77F-425A7C087115}" destId="{501F976F-1868-3D4A-9EF6-A53359AC60A1}" srcOrd="2" destOrd="0" presId="urn:microsoft.com/office/officeart/2005/8/layout/hList1"/>
    <dgm:cxn modelId="{D6AE670E-8753-6948-AB43-D4B071D6EFC7}" type="presParOf" srcId="{501F976F-1868-3D4A-9EF6-A53359AC60A1}" destId="{BFCC1635-4328-554D-BB86-4AC94214A66E}" srcOrd="0" destOrd="0" presId="urn:microsoft.com/office/officeart/2005/8/layout/hList1"/>
    <dgm:cxn modelId="{8BBA7A3F-DDF8-624A-B0B8-5AE05A6C3AB4}" type="presParOf" srcId="{501F976F-1868-3D4A-9EF6-A53359AC60A1}" destId="{7CBA4E3B-22B8-D24B-9A8C-0B5AA01CDEB2}" srcOrd="1" destOrd="0" presId="urn:microsoft.com/office/officeart/2005/8/layout/hList1"/>
    <dgm:cxn modelId="{72C25B40-6518-EC4E-B0D4-3CED0C962E5F}" type="presParOf" srcId="{9D4EC098-BA93-0149-A77F-425A7C087115}" destId="{C04421A8-2609-A242-A170-9C4880BA5D4F}" srcOrd="3" destOrd="0" presId="urn:microsoft.com/office/officeart/2005/8/layout/hList1"/>
    <dgm:cxn modelId="{A06C6FE9-95A1-C44C-88F4-26FB604FDB5A}" type="presParOf" srcId="{9D4EC098-BA93-0149-A77F-425A7C087115}" destId="{23923D48-375A-054A-B96C-8574F9D8BBDA}" srcOrd="4" destOrd="0" presId="urn:microsoft.com/office/officeart/2005/8/layout/hList1"/>
    <dgm:cxn modelId="{BBAD4B41-7B5B-B243-BB85-111304BBF38C}" type="presParOf" srcId="{23923D48-375A-054A-B96C-8574F9D8BBDA}" destId="{F6ACF911-28C6-0849-8E12-9671962CE1C4}" srcOrd="0" destOrd="0" presId="urn:microsoft.com/office/officeart/2005/8/layout/hList1"/>
    <dgm:cxn modelId="{AC0E8AB3-24EB-7A48-94C1-48775B87AC2A}" type="presParOf" srcId="{23923D48-375A-054A-B96C-8574F9D8BBDA}" destId="{3247DCBD-7300-1F49-9FCC-6FF765BEC3F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A3C1-3ECF-9E47-8F4E-9CB73E482245}">
      <dsp:nvSpPr>
        <dsp:cNvPr id="0" name=""/>
        <dsp:cNvSpPr/>
      </dsp:nvSpPr>
      <dsp:spPr>
        <a:xfrm>
          <a:off x="3438" y="258777"/>
          <a:ext cx="3352808"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1" kern="1200"/>
            <a:t>Our Disposition:</a:t>
          </a:r>
          <a:endParaRPr lang="en-US" sz="1700" kern="1200"/>
        </a:p>
      </dsp:txBody>
      <dsp:txXfrm>
        <a:off x="3438" y="258777"/>
        <a:ext cx="3352808" cy="489600"/>
      </dsp:txXfrm>
    </dsp:sp>
    <dsp:sp modelId="{A13B2E27-1E5F-3B47-BDAA-596C04EBB49D}">
      <dsp:nvSpPr>
        <dsp:cNvPr id="0" name=""/>
        <dsp:cNvSpPr/>
      </dsp:nvSpPr>
      <dsp:spPr>
        <a:xfrm>
          <a:off x="3438" y="748377"/>
          <a:ext cx="3352808" cy="3453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hlinkClick xmlns:r="http://schemas.openxmlformats.org/officeDocument/2006/relationships" r:id="rId1"/>
            </a:rPr>
            <a:t>Ephesians 4:2</a:t>
          </a:r>
          <a:r>
            <a:rPr lang="en-US" sz="1700" b="1" kern="1200" dirty="0"/>
            <a:t> </a:t>
          </a:r>
          <a:r>
            <a:rPr lang="en-US" sz="1700" kern="1200" dirty="0"/>
            <a:t>With all humility and gentleness, with patience, bearing with one another in love,</a:t>
          </a:r>
        </a:p>
        <a:p>
          <a:pPr marL="171450" lvl="1" indent="-171450" algn="l" defTabSz="755650">
            <a:lnSpc>
              <a:spcPct val="90000"/>
            </a:lnSpc>
            <a:spcBef>
              <a:spcPct val="0"/>
            </a:spcBef>
            <a:spcAft>
              <a:spcPct val="15000"/>
            </a:spcAft>
            <a:buChar char="•"/>
          </a:pPr>
          <a:r>
            <a:rPr lang="en-US" sz="1700" b="1" kern="1200" dirty="0">
              <a:hlinkClick xmlns:r="http://schemas.openxmlformats.org/officeDocument/2006/relationships" r:id="rId2"/>
            </a:rPr>
            <a:t>Titus 3:2</a:t>
          </a:r>
          <a:r>
            <a:rPr lang="en-US" sz="1700" b="1" kern="1200" dirty="0"/>
            <a:t> </a:t>
          </a:r>
          <a:r>
            <a:rPr lang="en-US" sz="1700" kern="1200" dirty="0"/>
            <a:t>To speak evil of no one, to avoid quarreling, to be gentle, and to show perfect courtesy toward all people.</a:t>
          </a:r>
        </a:p>
        <a:p>
          <a:pPr marL="171450" lvl="1" indent="-171450" algn="l" defTabSz="755650">
            <a:lnSpc>
              <a:spcPct val="90000"/>
            </a:lnSpc>
            <a:spcBef>
              <a:spcPct val="0"/>
            </a:spcBef>
            <a:spcAft>
              <a:spcPct val="15000"/>
            </a:spcAft>
            <a:buChar char="•"/>
          </a:pPr>
          <a:r>
            <a:rPr lang="en-US" sz="1700" b="1" kern="1200" dirty="0">
              <a:hlinkClick xmlns:r="http://schemas.openxmlformats.org/officeDocument/2006/relationships" r:id="rId3"/>
            </a:rPr>
            <a:t>2 Timothy 2:24-26</a:t>
          </a:r>
          <a:r>
            <a:rPr lang="en-US" sz="1700" b="1" kern="1200" dirty="0"/>
            <a:t> </a:t>
          </a:r>
          <a:r>
            <a:rPr lang="en-US" sz="1700" kern="1200" dirty="0"/>
            <a:t>And the Lord's servant must not be quarrelsome but kind to everyone, able to teach, patiently enduring evil, correcting his opponents with gentleness.</a:t>
          </a:r>
        </a:p>
      </dsp:txBody>
      <dsp:txXfrm>
        <a:off x="3438" y="748377"/>
        <a:ext cx="3352808" cy="3453210"/>
      </dsp:txXfrm>
    </dsp:sp>
    <dsp:sp modelId="{BFCC1635-4328-554D-BB86-4AC94214A66E}">
      <dsp:nvSpPr>
        <dsp:cNvPr id="0" name=""/>
        <dsp:cNvSpPr/>
      </dsp:nvSpPr>
      <dsp:spPr>
        <a:xfrm>
          <a:off x="3825639" y="258777"/>
          <a:ext cx="3352808"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1" kern="1200"/>
            <a:t>How we Confront:</a:t>
          </a:r>
          <a:endParaRPr lang="en-US" sz="1700" kern="1200"/>
        </a:p>
      </dsp:txBody>
      <dsp:txXfrm>
        <a:off x="3825639" y="258777"/>
        <a:ext cx="3352808" cy="489600"/>
      </dsp:txXfrm>
    </dsp:sp>
    <dsp:sp modelId="{7CBA4E3B-22B8-D24B-9A8C-0B5AA01CDEB2}">
      <dsp:nvSpPr>
        <dsp:cNvPr id="0" name=""/>
        <dsp:cNvSpPr/>
      </dsp:nvSpPr>
      <dsp:spPr>
        <a:xfrm>
          <a:off x="3825639" y="748377"/>
          <a:ext cx="3352808" cy="3453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hlinkClick xmlns:r="http://schemas.openxmlformats.org/officeDocument/2006/relationships" r:id="rId4"/>
            </a:rPr>
            <a:t>Matthew 18:15-17</a:t>
          </a:r>
          <a:r>
            <a:rPr lang="en-US" sz="1700" b="1" kern="1200" dirty="0"/>
            <a:t> </a:t>
          </a:r>
          <a:r>
            <a:rPr lang="en-US" sz="1700" kern="1200" dirty="0"/>
            <a:t>“If your brother sins against you, go and tell him his fault, between you and him alone. If he listens to you, you have gained your brother.</a:t>
          </a:r>
        </a:p>
        <a:p>
          <a:pPr marL="171450" lvl="1" indent="-171450" algn="l" defTabSz="755650">
            <a:lnSpc>
              <a:spcPct val="90000"/>
            </a:lnSpc>
            <a:spcBef>
              <a:spcPct val="0"/>
            </a:spcBef>
            <a:spcAft>
              <a:spcPct val="15000"/>
            </a:spcAft>
            <a:buChar char="•"/>
          </a:pPr>
          <a:r>
            <a:rPr lang="en-US" sz="1700" b="1" kern="1200" dirty="0">
              <a:hlinkClick xmlns:r="http://schemas.openxmlformats.org/officeDocument/2006/relationships" r:id="rId5"/>
            </a:rPr>
            <a:t>Philippians 2:3-4</a:t>
          </a:r>
          <a:r>
            <a:rPr lang="en-US" sz="1700" b="1" kern="1200" dirty="0"/>
            <a:t> </a:t>
          </a:r>
          <a:r>
            <a:rPr lang="en-US" sz="1700" kern="1200" dirty="0"/>
            <a:t>Do nothing from rivalry or conceit, but in humility count others more significant than yourselves. Let each of you look not only to his own interests, but also to the interests of others.</a:t>
          </a:r>
        </a:p>
      </dsp:txBody>
      <dsp:txXfrm>
        <a:off x="3825639" y="748377"/>
        <a:ext cx="3352808" cy="3453210"/>
      </dsp:txXfrm>
    </dsp:sp>
    <dsp:sp modelId="{F6ACF911-28C6-0849-8E12-9671962CE1C4}">
      <dsp:nvSpPr>
        <dsp:cNvPr id="0" name=""/>
        <dsp:cNvSpPr/>
      </dsp:nvSpPr>
      <dsp:spPr>
        <a:xfrm>
          <a:off x="7647841" y="258777"/>
          <a:ext cx="3352808"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1" kern="1200" dirty="0"/>
            <a:t>Call to Forgive:</a:t>
          </a:r>
          <a:endParaRPr lang="en-US" sz="1700" kern="1200" dirty="0"/>
        </a:p>
      </dsp:txBody>
      <dsp:txXfrm>
        <a:off x="7647841" y="258777"/>
        <a:ext cx="3352808" cy="489600"/>
      </dsp:txXfrm>
    </dsp:sp>
    <dsp:sp modelId="{3247DCBD-7300-1F49-9FCC-6FF765BEC3F0}">
      <dsp:nvSpPr>
        <dsp:cNvPr id="0" name=""/>
        <dsp:cNvSpPr/>
      </dsp:nvSpPr>
      <dsp:spPr>
        <a:xfrm>
          <a:off x="7647841" y="748377"/>
          <a:ext cx="3352808" cy="3453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hlinkClick xmlns:r="http://schemas.openxmlformats.org/officeDocument/2006/relationships" r:id="rId6"/>
            </a:rPr>
            <a:t>Ephesians 4:32</a:t>
          </a:r>
          <a:r>
            <a:rPr lang="en-US" sz="1700" b="1" kern="1200" dirty="0"/>
            <a:t> </a:t>
          </a:r>
          <a:r>
            <a:rPr lang="en-US" sz="1700" kern="1200" dirty="0"/>
            <a:t>Be kind to one another, tenderhearted, forgiving one another, as God in Christ forgave you.</a:t>
          </a:r>
        </a:p>
        <a:p>
          <a:pPr marL="171450" lvl="1" indent="-171450" algn="l" defTabSz="755650">
            <a:lnSpc>
              <a:spcPct val="90000"/>
            </a:lnSpc>
            <a:spcBef>
              <a:spcPct val="0"/>
            </a:spcBef>
            <a:spcAft>
              <a:spcPct val="15000"/>
            </a:spcAft>
            <a:buChar char="•"/>
          </a:pPr>
          <a:r>
            <a:rPr lang="en-US" sz="1700" b="1" kern="1200" dirty="0">
              <a:hlinkClick xmlns:r="http://schemas.openxmlformats.org/officeDocument/2006/relationships" r:id="rId7"/>
            </a:rPr>
            <a:t>Colossians 3:13</a:t>
          </a:r>
          <a:r>
            <a:rPr lang="en-US" sz="1700" b="1" kern="1200" dirty="0"/>
            <a:t> </a:t>
          </a:r>
          <a:r>
            <a:rPr lang="en-US" sz="1700" kern="1200" dirty="0"/>
            <a:t>Bearing with one another and, if one has a complaint against another, forgiving each other; as the Lord has forgiven you, so you also must forgive.</a:t>
          </a:r>
        </a:p>
      </dsp:txBody>
      <dsp:txXfrm>
        <a:off x="7647841" y="748377"/>
        <a:ext cx="3352808" cy="34532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C83E3-5196-D341-B34D-C1882CEA3389}" type="datetimeFigureOut">
              <a:rPr lang="en-EN" smtClean="0"/>
              <a:t>7/25/22</a:t>
            </a:fld>
            <a:endParaRPr lang="en-E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6B2D5-6833-554A-B3EB-AC50BD47AA14}" type="slidenum">
              <a:rPr lang="en-EN" smtClean="0"/>
              <a:t>‹#›</a:t>
            </a:fld>
            <a:endParaRPr lang="en-EN"/>
          </a:p>
        </p:txBody>
      </p:sp>
    </p:spTree>
    <p:extLst>
      <p:ext uri="{BB962C8B-B14F-4D97-AF65-F5344CB8AC3E}">
        <p14:creationId xmlns:p14="http://schemas.microsoft.com/office/powerpoint/2010/main" val="121688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N" dirty="0"/>
          </a:p>
        </p:txBody>
      </p:sp>
      <p:sp>
        <p:nvSpPr>
          <p:cNvPr id="4" name="Slide Number Placeholder 3"/>
          <p:cNvSpPr>
            <a:spLocks noGrp="1"/>
          </p:cNvSpPr>
          <p:nvPr>
            <p:ph type="sldNum" sz="quarter" idx="5"/>
          </p:nvPr>
        </p:nvSpPr>
        <p:spPr/>
        <p:txBody>
          <a:bodyPr/>
          <a:lstStyle/>
          <a:p>
            <a:fld id="{FF76B2D5-6833-554A-B3EB-AC50BD47AA14}" type="slidenum">
              <a:rPr lang="en-EN" smtClean="0"/>
              <a:t>1</a:t>
            </a:fld>
            <a:endParaRPr lang="en-EN"/>
          </a:p>
        </p:txBody>
      </p:sp>
    </p:spTree>
    <p:extLst>
      <p:ext uri="{BB962C8B-B14F-4D97-AF65-F5344CB8AC3E}">
        <p14:creationId xmlns:p14="http://schemas.microsoft.com/office/powerpoint/2010/main" val="250994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N" dirty="0"/>
              <a:t>Work in small groups of three or four to come up with as many reasons as possible, to explain why hard conversations are hard? Someone with legible writing can be the scribe. Write t</a:t>
            </a:r>
            <a:r>
              <a:rPr lang="en-US" dirty="0"/>
              <a:t>he</a:t>
            </a:r>
            <a:r>
              <a:rPr lang="en-EN" dirty="0"/>
              <a:t> issues onto Post It notes.</a:t>
            </a:r>
          </a:p>
        </p:txBody>
      </p:sp>
      <p:sp>
        <p:nvSpPr>
          <p:cNvPr id="4" name="Slide Number Placeholder 3"/>
          <p:cNvSpPr>
            <a:spLocks noGrp="1"/>
          </p:cNvSpPr>
          <p:nvPr>
            <p:ph type="sldNum" sz="quarter" idx="5"/>
          </p:nvPr>
        </p:nvSpPr>
        <p:spPr/>
        <p:txBody>
          <a:bodyPr/>
          <a:lstStyle/>
          <a:p>
            <a:fld id="{FF76B2D5-6833-554A-B3EB-AC50BD47AA14}" type="slidenum">
              <a:rPr lang="en-EN" smtClean="0"/>
              <a:t>2</a:t>
            </a:fld>
            <a:endParaRPr lang="en-EN"/>
          </a:p>
        </p:txBody>
      </p:sp>
    </p:spTree>
    <p:extLst>
      <p:ext uri="{BB962C8B-B14F-4D97-AF65-F5344CB8AC3E}">
        <p14:creationId xmlns:p14="http://schemas.microsoft.com/office/powerpoint/2010/main" val="3765092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N" dirty="0"/>
              <a:t>Post papers on the </a:t>
            </a:r>
          </a:p>
        </p:txBody>
      </p:sp>
      <p:sp>
        <p:nvSpPr>
          <p:cNvPr id="4" name="Slide Number Placeholder 3"/>
          <p:cNvSpPr>
            <a:spLocks noGrp="1"/>
          </p:cNvSpPr>
          <p:nvPr>
            <p:ph type="sldNum" sz="quarter" idx="5"/>
          </p:nvPr>
        </p:nvSpPr>
        <p:spPr/>
        <p:txBody>
          <a:bodyPr/>
          <a:lstStyle/>
          <a:p>
            <a:fld id="{FF76B2D5-6833-554A-B3EB-AC50BD47AA14}" type="slidenum">
              <a:rPr lang="en-EN" smtClean="0"/>
              <a:t>3</a:t>
            </a:fld>
            <a:endParaRPr lang="en-EN"/>
          </a:p>
        </p:txBody>
      </p:sp>
    </p:spTree>
    <p:extLst>
      <p:ext uri="{BB962C8B-B14F-4D97-AF65-F5344CB8AC3E}">
        <p14:creationId xmlns:p14="http://schemas.microsoft.com/office/powerpoint/2010/main" val="365998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N" dirty="0"/>
          </a:p>
        </p:txBody>
      </p:sp>
      <p:sp>
        <p:nvSpPr>
          <p:cNvPr id="4" name="Slide Number Placeholder 3"/>
          <p:cNvSpPr>
            <a:spLocks noGrp="1"/>
          </p:cNvSpPr>
          <p:nvPr>
            <p:ph type="sldNum" sz="quarter" idx="5"/>
          </p:nvPr>
        </p:nvSpPr>
        <p:spPr/>
        <p:txBody>
          <a:bodyPr/>
          <a:lstStyle/>
          <a:p>
            <a:fld id="{FF76B2D5-6833-554A-B3EB-AC50BD47AA14}" type="slidenum">
              <a:rPr lang="en-EN" smtClean="0"/>
              <a:t>6</a:t>
            </a:fld>
            <a:endParaRPr lang="en-EN"/>
          </a:p>
        </p:txBody>
      </p:sp>
    </p:spTree>
    <p:extLst>
      <p:ext uri="{BB962C8B-B14F-4D97-AF65-F5344CB8AC3E}">
        <p14:creationId xmlns:p14="http://schemas.microsoft.com/office/powerpoint/2010/main" val="171228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N" dirty="0"/>
              <a:t>Place the conversation challenges into three categories: </a:t>
            </a:r>
          </a:p>
        </p:txBody>
      </p:sp>
      <p:sp>
        <p:nvSpPr>
          <p:cNvPr id="4" name="Slide Number Placeholder 3"/>
          <p:cNvSpPr>
            <a:spLocks noGrp="1"/>
          </p:cNvSpPr>
          <p:nvPr>
            <p:ph type="sldNum" sz="quarter" idx="5"/>
          </p:nvPr>
        </p:nvSpPr>
        <p:spPr/>
        <p:txBody>
          <a:bodyPr/>
          <a:lstStyle/>
          <a:p>
            <a:fld id="{FF76B2D5-6833-554A-B3EB-AC50BD47AA14}" type="slidenum">
              <a:rPr lang="en-EN" smtClean="0"/>
              <a:t>9</a:t>
            </a:fld>
            <a:endParaRPr lang="en-EN"/>
          </a:p>
        </p:txBody>
      </p:sp>
    </p:spTree>
    <p:extLst>
      <p:ext uri="{BB962C8B-B14F-4D97-AF65-F5344CB8AC3E}">
        <p14:creationId xmlns:p14="http://schemas.microsoft.com/office/powerpoint/2010/main" val="11733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3A0F-7EFA-6146-8AE0-EEA983B8E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N"/>
          </a:p>
        </p:txBody>
      </p:sp>
      <p:sp>
        <p:nvSpPr>
          <p:cNvPr id="3" name="Subtitle 2">
            <a:extLst>
              <a:ext uri="{FF2B5EF4-FFF2-40B4-BE49-F238E27FC236}">
                <a16:creationId xmlns:a16="http://schemas.microsoft.com/office/drawing/2014/main" id="{06DA1004-68A1-5848-B2A5-D4AC319CE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N"/>
          </a:p>
        </p:txBody>
      </p:sp>
      <p:sp>
        <p:nvSpPr>
          <p:cNvPr id="4" name="Date Placeholder 3">
            <a:extLst>
              <a:ext uri="{FF2B5EF4-FFF2-40B4-BE49-F238E27FC236}">
                <a16:creationId xmlns:a16="http://schemas.microsoft.com/office/drawing/2014/main" id="{F6D4BC65-6DAC-F240-AC62-4CD95DAF464F}"/>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5" name="Footer Placeholder 4">
            <a:extLst>
              <a:ext uri="{FF2B5EF4-FFF2-40B4-BE49-F238E27FC236}">
                <a16:creationId xmlns:a16="http://schemas.microsoft.com/office/drawing/2014/main" id="{1051FC5C-D159-194B-BC4C-8FE35FDDBB54}"/>
              </a:ext>
            </a:extLst>
          </p:cNvPr>
          <p:cNvSpPr>
            <a:spLocks noGrp="1"/>
          </p:cNvSpPr>
          <p:nvPr>
            <p:ph type="ftr" sz="quarter" idx="11"/>
          </p:nvPr>
        </p:nvSpPr>
        <p:spPr/>
        <p:txBody>
          <a:bodyPr/>
          <a:lstStyle/>
          <a:p>
            <a:endParaRPr lang="en-EN"/>
          </a:p>
        </p:txBody>
      </p:sp>
      <p:sp>
        <p:nvSpPr>
          <p:cNvPr id="6" name="Slide Number Placeholder 5">
            <a:extLst>
              <a:ext uri="{FF2B5EF4-FFF2-40B4-BE49-F238E27FC236}">
                <a16:creationId xmlns:a16="http://schemas.microsoft.com/office/drawing/2014/main" id="{AB7CEC6C-6702-B445-8DDB-69512EFD6A34}"/>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39021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7F85-C3B2-6147-969D-F47715B0FD6F}"/>
              </a:ext>
            </a:extLst>
          </p:cNvPr>
          <p:cNvSpPr>
            <a:spLocks noGrp="1"/>
          </p:cNvSpPr>
          <p:nvPr>
            <p:ph type="title"/>
          </p:nvPr>
        </p:nvSpPr>
        <p:spPr/>
        <p:txBody>
          <a:bodyPr/>
          <a:lstStyle/>
          <a:p>
            <a:r>
              <a:rPr lang="en-US"/>
              <a:t>Click to edit Master title style</a:t>
            </a:r>
            <a:endParaRPr lang="en-EN"/>
          </a:p>
        </p:txBody>
      </p:sp>
      <p:sp>
        <p:nvSpPr>
          <p:cNvPr id="3" name="Vertical Text Placeholder 2">
            <a:extLst>
              <a:ext uri="{FF2B5EF4-FFF2-40B4-BE49-F238E27FC236}">
                <a16:creationId xmlns:a16="http://schemas.microsoft.com/office/drawing/2014/main" id="{6413EC6E-B38C-E941-BC46-E727CBE867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4" name="Date Placeholder 3">
            <a:extLst>
              <a:ext uri="{FF2B5EF4-FFF2-40B4-BE49-F238E27FC236}">
                <a16:creationId xmlns:a16="http://schemas.microsoft.com/office/drawing/2014/main" id="{224BD0EF-1CCF-2947-AA7D-BFBFBE1CEFE9}"/>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5" name="Footer Placeholder 4">
            <a:extLst>
              <a:ext uri="{FF2B5EF4-FFF2-40B4-BE49-F238E27FC236}">
                <a16:creationId xmlns:a16="http://schemas.microsoft.com/office/drawing/2014/main" id="{C009FC1C-F52C-374C-A49A-C431CE5F81F1}"/>
              </a:ext>
            </a:extLst>
          </p:cNvPr>
          <p:cNvSpPr>
            <a:spLocks noGrp="1"/>
          </p:cNvSpPr>
          <p:nvPr>
            <p:ph type="ftr" sz="quarter" idx="11"/>
          </p:nvPr>
        </p:nvSpPr>
        <p:spPr/>
        <p:txBody>
          <a:bodyPr/>
          <a:lstStyle/>
          <a:p>
            <a:endParaRPr lang="en-EN"/>
          </a:p>
        </p:txBody>
      </p:sp>
      <p:sp>
        <p:nvSpPr>
          <p:cNvPr id="6" name="Slide Number Placeholder 5">
            <a:extLst>
              <a:ext uri="{FF2B5EF4-FFF2-40B4-BE49-F238E27FC236}">
                <a16:creationId xmlns:a16="http://schemas.microsoft.com/office/drawing/2014/main" id="{C0B10EE1-AE3B-E241-B0B3-39AB74FCA7E2}"/>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283948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80BB6-D8F8-C145-A609-2E83D2A953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N"/>
          </a:p>
        </p:txBody>
      </p:sp>
      <p:sp>
        <p:nvSpPr>
          <p:cNvPr id="3" name="Vertical Text Placeholder 2">
            <a:extLst>
              <a:ext uri="{FF2B5EF4-FFF2-40B4-BE49-F238E27FC236}">
                <a16:creationId xmlns:a16="http://schemas.microsoft.com/office/drawing/2014/main" id="{C9F5D7BA-6136-7542-828C-F0505CA5C2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4" name="Date Placeholder 3">
            <a:extLst>
              <a:ext uri="{FF2B5EF4-FFF2-40B4-BE49-F238E27FC236}">
                <a16:creationId xmlns:a16="http://schemas.microsoft.com/office/drawing/2014/main" id="{87D0AF4F-7406-0E44-B07F-558A8495A33B}"/>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5" name="Footer Placeholder 4">
            <a:extLst>
              <a:ext uri="{FF2B5EF4-FFF2-40B4-BE49-F238E27FC236}">
                <a16:creationId xmlns:a16="http://schemas.microsoft.com/office/drawing/2014/main" id="{954169ED-731C-C142-B80A-7C2EDE80FEDA}"/>
              </a:ext>
            </a:extLst>
          </p:cNvPr>
          <p:cNvSpPr>
            <a:spLocks noGrp="1"/>
          </p:cNvSpPr>
          <p:nvPr>
            <p:ph type="ftr" sz="quarter" idx="11"/>
          </p:nvPr>
        </p:nvSpPr>
        <p:spPr/>
        <p:txBody>
          <a:bodyPr/>
          <a:lstStyle/>
          <a:p>
            <a:endParaRPr lang="en-EN"/>
          </a:p>
        </p:txBody>
      </p:sp>
      <p:sp>
        <p:nvSpPr>
          <p:cNvPr id="6" name="Slide Number Placeholder 5">
            <a:extLst>
              <a:ext uri="{FF2B5EF4-FFF2-40B4-BE49-F238E27FC236}">
                <a16:creationId xmlns:a16="http://schemas.microsoft.com/office/drawing/2014/main" id="{8395DFD9-697D-4242-BD2F-FFFECD1DBFCB}"/>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338776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1892-2BD9-1041-824F-D6DB60D0BD47}"/>
              </a:ext>
            </a:extLst>
          </p:cNvPr>
          <p:cNvSpPr>
            <a:spLocks noGrp="1"/>
          </p:cNvSpPr>
          <p:nvPr>
            <p:ph type="title"/>
          </p:nvPr>
        </p:nvSpPr>
        <p:spPr/>
        <p:txBody>
          <a:bodyPr/>
          <a:lstStyle/>
          <a:p>
            <a:r>
              <a:rPr lang="en-US"/>
              <a:t>Click to edit Master title style</a:t>
            </a:r>
            <a:endParaRPr lang="en-EN"/>
          </a:p>
        </p:txBody>
      </p:sp>
      <p:sp>
        <p:nvSpPr>
          <p:cNvPr id="3" name="Content Placeholder 2">
            <a:extLst>
              <a:ext uri="{FF2B5EF4-FFF2-40B4-BE49-F238E27FC236}">
                <a16:creationId xmlns:a16="http://schemas.microsoft.com/office/drawing/2014/main" id="{D3BD03F1-8C05-764B-9313-12CB04486D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4" name="Date Placeholder 3">
            <a:extLst>
              <a:ext uri="{FF2B5EF4-FFF2-40B4-BE49-F238E27FC236}">
                <a16:creationId xmlns:a16="http://schemas.microsoft.com/office/drawing/2014/main" id="{1791DEE0-30E2-C745-AF1A-240E471E3F2E}"/>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5" name="Footer Placeholder 4">
            <a:extLst>
              <a:ext uri="{FF2B5EF4-FFF2-40B4-BE49-F238E27FC236}">
                <a16:creationId xmlns:a16="http://schemas.microsoft.com/office/drawing/2014/main" id="{9AE821AE-1F81-E54D-BFDD-FE0594D33869}"/>
              </a:ext>
            </a:extLst>
          </p:cNvPr>
          <p:cNvSpPr>
            <a:spLocks noGrp="1"/>
          </p:cNvSpPr>
          <p:nvPr>
            <p:ph type="ftr" sz="quarter" idx="11"/>
          </p:nvPr>
        </p:nvSpPr>
        <p:spPr/>
        <p:txBody>
          <a:bodyPr/>
          <a:lstStyle/>
          <a:p>
            <a:endParaRPr lang="en-EN"/>
          </a:p>
        </p:txBody>
      </p:sp>
      <p:sp>
        <p:nvSpPr>
          <p:cNvPr id="6" name="Slide Number Placeholder 5">
            <a:extLst>
              <a:ext uri="{FF2B5EF4-FFF2-40B4-BE49-F238E27FC236}">
                <a16:creationId xmlns:a16="http://schemas.microsoft.com/office/drawing/2014/main" id="{F7AB9650-72EB-BC44-A055-70F26D292E1F}"/>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391001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7121-4A19-7441-B69F-FEA202758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N"/>
          </a:p>
        </p:txBody>
      </p:sp>
      <p:sp>
        <p:nvSpPr>
          <p:cNvPr id="3" name="Text Placeholder 2">
            <a:extLst>
              <a:ext uri="{FF2B5EF4-FFF2-40B4-BE49-F238E27FC236}">
                <a16:creationId xmlns:a16="http://schemas.microsoft.com/office/drawing/2014/main" id="{A1C23940-CB59-F846-8338-D032A9339A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D54BB3-4A2A-DF47-ABB6-3A25122064C4}"/>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5" name="Footer Placeholder 4">
            <a:extLst>
              <a:ext uri="{FF2B5EF4-FFF2-40B4-BE49-F238E27FC236}">
                <a16:creationId xmlns:a16="http://schemas.microsoft.com/office/drawing/2014/main" id="{B28E7143-1817-3048-8078-46F8D279F77E}"/>
              </a:ext>
            </a:extLst>
          </p:cNvPr>
          <p:cNvSpPr>
            <a:spLocks noGrp="1"/>
          </p:cNvSpPr>
          <p:nvPr>
            <p:ph type="ftr" sz="quarter" idx="11"/>
          </p:nvPr>
        </p:nvSpPr>
        <p:spPr/>
        <p:txBody>
          <a:bodyPr/>
          <a:lstStyle/>
          <a:p>
            <a:endParaRPr lang="en-EN"/>
          </a:p>
        </p:txBody>
      </p:sp>
      <p:sp>
        <p:nvSpPr>
          <p:cNvPr id="6" name="Slide Number Placeholder 5">
            <a:extLst>
              <a:ext uri="{FF2B5EF4-FFF2-40B4-BE49-F238E27FC236}">
                <a16:creationId xmlns:a16="http://schemas.microsoft.com/office/drawing/2014/main" id="{8931AF23-EEAB-044F-99E2-B796A1833965}"/>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156649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C943-85F0-7C43-83FA-2ED32F02537B}"/>
              </a:ext>
            </a:extLst>
          </p:cNvPr>
          <p:cNvSpPr>
            <a:spLocks noGrp="1"/>
          </p:cNvSpPr>
          <p:nvPr>
            <p:ph type="title"/>
          </p:nvPr>
        </p:nvSpPr>
        <p:spPr/>
        <p:txBody>
          <a:bodyPr/>
          <a:lstStyle/>
          <a:p>
            <a:r>
              <a:rPr lang="en-US"/>
              <a:t>Click to edit Master title style</a:t>
            </a:r>
            <a:endParaRPr lang="en-EN"/>
          </a:p>
        </p:txBody>
      </p:sp>
      <p:sp>
        <p:nvSpPr>
          <p:cNvPr id="3" name="Content Placeholder 2">
            <a:extLst>
              <a:ext uri="{FF2B5EF4-FFF2-40B4-BE49-F238E27FC236}">
                <a16:creationId xmlns:a16="http://schemas.microsoft.com/office/drawing/2014/main" id="{175E8E06-F8D1-3E41-80B2-6629BCCC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4" name="Content Placeholder 3">
            <a:extLst>
              <a:ext uri="{FF2B5EF4-FFF2-40B4-BE49-F238E27FC236}">
                <a16:creationId xmlns:a16="http://schemas.microsoft.com/office/drawing/2014/main" id="{52D3D37B-7B0A-F74E-8304-B0269A2474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5" name="Date Placeholder 4">
            <a:extLst>
              <a:ext uri="{FF2B5EF4-FFF2-40B4-BE49-F238E27FC236}">
                <a16:creationId xmlns:a16="http://schemas.microsoft.com/office/drawing/2014/main" id="{179542F8-98F9-A548-83B8-8425328AE979}"/>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6" name="Footer Placeholder 5">
            <a:extLst>
              <a:ext uri="{FF2B5EF4-FFF2-40B4-BE49-F238E27FC236}">
                <a16:creationId xmlns:a16="http://schemas.microsoft.com/office/drawing/2014/main" id="{88FD445F-BBBA-1A41-831A-8817A736EBDC}"/>
              </a:ext>
            </a:extLst>
          </p:cNvPr>
          <p:cNvSpPr>
            <a:spLocks noGrp="1"/>
          </p:cNvSpPr>
          <p:nvPr>
            <p:ph type="ftr" sz="quarter" idx="11"/>
          </p:nvPr>
        </p:nvSpPr>
        <p:spPr/>
        <p:txBody>
          <a:bodyPr/>
          <a:lstStyle/>
          <a:p>
            <a:endParaRPr lang="en-EN"/>
          </a:p>
        </p:txBody>
      </p:sp>
      <p:sp>
        <p:nvSpPr>
          <p:cNvPr id="7" name="Slide Number Placeholder 6">
            <a:extLst>
              <a:ext uri="{FF2B5EF4-FFF2-40B4-BE49-F238E27FC236}">
                <a16:creationId xmlns:a16="http://schemas.microsoft.com/office/drawing/2014/main" id="{914EB37B-2FEB-6C40-9C5D-04DE570F6935}"/>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152466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D412-305E-3548-9DEF-18A8AB52031F}"/>
              </a:ext>
            </a:extLst>
          </p:cNvPr>
          <p:cNvSpPr>
            <a:spLocks noGrp="1"/>
          </p:cNvSpPr>
          <p:nvPr>
            <p:ph type="title"/>
          </p:nvPr>
        </p:nvSpPr>
        <p:spPr>
          <a:xfrm>
            <a:off x="839788" y="365125"/>
            <a:ext cx="10515600" cy="1325563"/>
          </a:xfrm>
        </p:spPr>
        <p:txBody>
          <a:bodyPr/>
          <a:lstStyle/>
          <a:p>
            <a:r>
              <a:rPr lang="en-US"/>
              <a:t>Click to edit Master title style</a:t>
            </a:r>
            <a:endParaRPr lang="en-EN"/>
          </a:p>
        </p:txBody>
      </p:sp>
      <p:sp>
        <p:nvSpPr>
          <p:cNvPr id="3" name="Text Placeholder 2">
            <a:extLst>
              <a:ext uri="{FF2B5EF4-FFF2-40B4-BE49-F238E27FC236}">
                <a16:creationId xmlns:a16="http://schemas.microsoft.com/office/drawing/2014/main" id="{957709FF-1BA8-414E-A326-1DBE99823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3CBF3-6E04-C24F-83D9-0899AD310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5" name="Text Placeholder 4">
            <a:extLst>
              <a:ext uri="{FF2B5EF4-FFF2-40B4-BE49-F238E27FC236}">
                <a16:creationId xmlns:a16="http://schemas.microsoft.com/office/drawing/2014/main" id="{465F3A01-0A32-DA4B-B329-354F7E1BB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29BEB-7BF6-9A40-B44C-23D30B29B6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7" name="Date Placeholder 6">
            <a:extLst>
              <a:ext uri="{FF2B5EF4-FFF2-40B4-BE49-F238E27FC236}">
                <a16:creationId xmlns:a16="http://schemas.microsoft.com/office/drawing/2014/main" id="{037E4FF6-871E-A24A-9E5A-1647353770E9}"/>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8" name="Footer Placeholder 7">
            <a:extLst>
              <a:ext uri="{FF2B5EF4-FFF2-40B4-BE49-F238E27FC236}">
                <a16:creationId xmlns:a16="http://schemas.microsoft.com/office/drawing/2014/main" id="{A1C1E841-3BD5-5541-A64F-36064DE9293D}"/>
              </a:ext>
            </a:extLst>
          </p:cNvPr>
          <p:cNvSpPr>
            <a:spLocks noGrp="1"/>
          </p:cNvSpPr>
          <p:nvPr>
            <p:ph type="ftr" sz="quarter" idx="11"/>
          </p:nvPr>
        </p:nvSpPr>
        <p:spPr/>
        <p:txBody>
          <a:bodyPr/>
          <a:lstStyle/>
          <a:p>
            <a:endParaRPr lang="en-EN"/>
          </a:p>
        </p:txBody>
      </p:sp>
      <p:sp>
        <p:nvSpPr>
          <p:cNvPr id="9" name="Slide Number Placeholder 8">
            <a:extLst>
              <a:ext uri="{FF2B5EF4-FFF2-40B4-BE49-F238E27FC236}">
                <a16:creationId xmlns:a16="http://schemas.microsoft.com/office/drawing/2014/main" id="{DFB1444B-B331-8449-A527-A3F90C031234}"/>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366697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AB0E-F7DB-1047-82F3-F9F956DBE045}"/>
              </a:ext>
            </a:extLst>
          </p:cNvPr>
          <p:cNvSpPr>
            <a:spLocks noGrp="1"/>
          </p:cNvSpPr>
          <p:nvPr>
            <p:ph type="title"/>
          </p:nvPr>
        </p:nvSpPr>
        <p:spPr/>
        <p:txBody>
          <a:bodyPr/>
          <a:lstStyle/>
          <a:p>
            <a:r>
              <a:rPr lang="en-US"/>
              <a:t>Click to edit Master title style</a:t>
            </a:r>
            <a:endParaRPr lang="en-EN"/>
          </a:p>
        </p:txBody>
      </p:sp>
      <p:sp>
        <p:nvSpPr>
          <p:cNvPr id="3" name="Date Placeholder 2">
            <a:extLst>
              <a:ext uri="{FF2B5EF4-FFF2-40B4-BE49-F238E27FC236}">
                <a16:creationId xmlns:a16="http://schemas.microsoft.com/office/drawing/2014/main" id="{4E862C84-EC30-D845-A9A0-07D71F12E013}"/>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4" name="Footer Placeholder 3">
            <a:extLst>
              <a:ext uri="{FF2B5EF4-FFF2-40B4-BE49-F238E27FC236}">
                <a16:creationId xmlns:a16="http://schemas.microsoft.com/office/drawing/2014/main" id="{79A65FC1-5CA2-B34B-BF26-737A983CD4BF}"/>
              </a:ext>
            </a:extLst>
          </p:cNvPr>
          <p:cNvSpPr>
            <a:spLocks noGrp="1"/>
          </p:cNvSpPr>
          <p:nvPr>
            <p:ph type="ftr" sz="quarter" idx="11"/>
          </p:nvPr>
        </p:nvSpPr>
        <p:spPr/>
        <p:txBody>
          <a:bodyPr/>
          <a:lstStyle/>
          <a:p>
            <a:endParaRPr lang="en-EN"/>
          </a:p>
        </p:txBody>
      </p:sp>
      <p:sp>
        <p:nvSpPr>
          <p:cNvPr id="5" name="Slide Number Placeholder 4">
            <a:extLst>
              <a:ext uri="{FF2B5EF4-FFF2-40B4-BE49-F238E27FC236}">
                <a16:creationId xmlns:a16="http://schemas.microsoft.com/office/drawing/2014/main" id="{0B2A8AFC-3084-AA4D-95A9-450C309C0E64}"/>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156670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B20C2-4B2A-9244-A256-DD95CDBF3ED2}"/>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3" name="Footer Placeholder 2">
            <a:extLst>
              <a:ext uri="{FF2B5EF4-FFF2-40B4-BE49-F238E27FC236}">
                <a16:creationId xmlns:a16="http://schemas.microsoft.com/office/drawing/2014/main" id="{0C47A43F-4AF8-E444-A221-9779FFC2860F}"/>
              </a:ext>
            </a:extLst>
          </p:cNvPr>
          <p:cNvSpPr>
            <a:spLocks noGrp="1"/>
          </p:cNvSpPr>
          <p:nvPr>
            <p:ph type="ftr" sz="quarter" idx="11"/>
          </p:nvPr>
        </p:nvSpPr>
        <p:spPr/>
        <p:txBody>
          <a:bodyPr/>
          <a:lstStyle/>
          <a:p>
            <a:endParaRPr lang="en-EN"/>
          </a:p>
        </p:txBody>
      </p:sp>
      <p:sp>
        <p:nvSpPr>
          <p:cNvPr id="4" name="Slide Number Placeholder 3">
            <a:extLst>
              <a:ext uri="{FF2B5EF4-FFF2-40B4-BE49-F238E27FC236}">
                <a16:creationId xmlns:a16="http://schemas.microsoft.com/office/drawing/2014/main" id="{85C1E404-C5EB-6242-AE2A-FECF14C42936}"/>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215923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198A-4983-2541-AE5E-51445E5161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N"/>
          </a:p>
        </p:txBody>
      </p:sp>
      <p:sp>
        <p:nvSpPr>
          <p:cNvPr id="3" name="Content Placeholder 2">
            <a:extLst>
              <a:ext uri="{FF2B5EF4-FFF2-40B4-BE49-F238E27FC236}">
                <a16:creationId xmlns:a16="http://schemas.microsoft.com/office/drawing/2014/main" id="{BBE90725-BFC8-6A4B-8DB9-F28E0F03F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4" name="Text Placeholder 3">
            <a:extLst>
              <a:ext uri="{FF2B5EF4-FFF2-40B4-BE49-F238E27FC236}">
                <a16:creationId xmlns:a16="http://schemas.microsoft.com/office/drawing/2014/main" id="{6AF85A1E-61F1-6941-AF9F-B1F4127CA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5A256-AFA4-B546-98F9-9EEE3A58586C}"/>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6" name="Footer Placeholder 5">
            <a:extLst>
              <a:ext uri="{FF2B5EF4-FFF2-40B4-BE49-F238E27FC236}">
                <a16:creationId xmlns:a16="http://schemas.microsoft.com/office/drawing/2014/main" id="{F922D486-68A5-154C-93B6-A2276F213B5D}"/>
              </a:ext>
            </a:extLst>
          </p:cNvPr>
          <p:cNvSpPr>
            <a:spLocks noGrp="1"/>
          </p:cNvSpPr>
          <p:nvPr>
            <p:ph type="ftr" sz="quarter" idx="11"/>
          </p:nvPr>
        </p:nvSpPr>
        <p:spPr/>
        <p:txBody>
          <a:bodyPr/>
          <a:lstStyle/>
          <a:p>
            <a:endParaRPr lang="en-EN"/>
          </a:p>
        </p:txBody>
      </p:sp>
      <p:sp>
        <p:nvSpPr>
          <p:cNvPr id="7" name="Slide Number Placeholder 6">
            <a:extLst>
              <a:ext uri="{FF2B5EF4-FFF2-40B4-BE49-F238E27FC236}">
                <a16:creationId xmlns:a16="http://schemas.microsoft.com/office/drawing/2014/main" id="{3B2584A5-9A5A-4A49-B2D6-94D6459E86F7}"/>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154786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5A67-F50D-BE48-9AB1-34E0D7214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N"/>
          </a:p>
        </p:txBody>
      </p:sp>
      <p:sp>
        <p:nvSpPr>
          <p:cNvPr id="3" name="Picture Placeholder 2">
            <a:extLst>
              <a:ext uri="{FF2B5EF4-FFF2-40B4-BE49-F238E27FC236}">
                <a16:creationId xmlns:a16="http://schemas.microsoft.com/office/drawing/2014/main" id="{AF2C3D2C-E24E-914D-A2DC-39A8982905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N"/>
          </a:p>
        </p:txBody>
      </p:sp>
      <p:sp>
        <p:nvSpPr>
          <p:cNvPr id="4" name="Text Placeholder 3">
            <a:extLst>
              <a:ext uri="{FF2B5EF4-FFF2-40B4-BE49-F238E27FC236}">
                <a16:creationId xmlns:a16="http://schemas.microsoft.com/office/drawing/2014/main" id="{8F3853C7-D548-CB45-B878-1ECA43CEC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AFCD2-47BE-634D-BF66-95AA8FE4872F}"/>
              </a:ext>
            </a:extLst>
          </p:cNvPr>
          <p:cNvSpPr>
            <a:spLocks noGrp="1"/>
          </p:cNvSpPr>
          <p:nvPr>
            <p:ph type="dt" sz="half" idx="10"/>
          </p:nvPr>
        </p:nvSpPr>
        <p:spPr/>
        <p:txBody>
          <a:bodyPr/>
          <a:lstStyle/>
          <a:p>
            <a:fld id="{846BBE09-5F37-6F45-806C-9C49E5B72EC7}" type="datetimeFigureOut">
              <a:rPr lang="en-EN" smtClean="0"/>
              <a:t>7/25/22</a:t>
            </a:fld>
            <a:endParaRPr lang="en-EN"/>
          </a:p>
        </p:txBody>
      </p:sp>
      <p:sp>
        <p:nvSpPr>
          <p:cNvPr id="6" name="Footer Placeholder 5">
            <a:extLst>
              <a:ext uri="{FF2B5EF4-FFF2-40B4-BE49-F238E27FC236}">
                <a16:creationId xmlns:a16="http://schemas.microsoft.com/office/drawing/2014/main" id="{57EFE166-0987-874F-A419-66829F9E8F54}"/>
              </a:ext>
            </a:extLst>
          </p:cNvPr>
          <p:cNvSpPr>
            <a:spLocks noGrp="1"/>
          </p:cNvSpPr>
          <p:nvPr>
            <p:ph type="ftr" sz="quarter" idx="11"/>
          </p:nvPr>
        </p:nvSpPr>
        <p:spPr/>
        <p:txBody>
          <a:bodyPr/>
          <a:lstStyle/>
          <a:p>
            <a:endParaRPr lang="en-EN"/>
          </a:p>
        </p:txBody>
      </p:sp>
      <p:sp>
        <p:nvSpPr>
          <p:cNvPr id="7" name="Slide Number Placeholder 6">
            <a:extLst>
              <a:ext uri="{FF2B5EF4-FFF2-40B4-BE49-F238E27FC236}">
                <a16:creationId xmlns:a16="http://schemas.microsoft.com/office/drawing/2014/main" id="{D4DA7F58-3036-9146-A4FB-293BB9F61E03}"/>
              </a:ext>
            </a:extLst>
          </p:cNvPr>
          <p:cNvSpPr>
            <a:spLocks noGrp="1"/>
          </p:cNvSpPr>
          <p:nvPr>
            <p:ph type="sldNum" sz="quarter" idx="12"/>
          </p:nvPr>
        </p:nvSpPr>
        <p:spPr/>
        <p:txBody>
          <a:bodyPr/>
          <a:lstStyle/>
          <a:p>
            <a:fld id="{D948BFEF-EDDF-0B43-A6A0-B613C06144D7}" type="slidenum">
              <a:rPr lang="en-EN" smtClean="0"/>
              <a:t>‹#›</a:t>
            </a:fld>
            <a:endParaRPr lang="en-EN"/>
          </a:p>
        </p:txBody>
      </p:sp>
    </p:spTree>
    <p:extLst>
      <p:ext uri="{BB962C8B-B14F-4D97-AF65-F5344CB8AC3E}">
        <p14:creationId xmlns:p14="http://schemas.microsoft.com/office/powerpoint/2010/main" val="215834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CB104-2948-E740-BA09-84A32A7C2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N"/>
          </a:p>
        </p:txBody>
      </p:sp>
      <p:sp>
        <p:nvSpPr>
          <p:cNvPr id="3" name="Text Placeholder 2">
            <a:extLst>
              <a:ext uri="{FF2B5EF4-FFF2-40B4-BE49-F238E27FC236}">
                <a16:creationId xmlns:a16="http://schemas.microsoft.com/office/drawing/2014/main" id="{0A8EA3AD-565A-7941-A230-073B9EC04D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N"/>
          </a:p>
        </p:txBody>
      </p:sp>
      <p:sp>
        <p:nvSpPr>
          <p:cNvPr id="4" name="Date Placeholder 3">
            <a:extLst>
              <a:ext uri="{FF2B5EF4-FFF2-40B4-BE49-F238E27FC236}">
                <a16:creationId xmlns:a16="http://schemas.microsoft.com/office/drawing/2014/main" id="{AD381AEC-2097-2D47-B881-0565CD218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BE09-5F37-6F45-806C-9C49E5B72EC7}" type="datetimeFigureOut">
              <a:rPr lang="en-EN" smtClean="0"/>
              <a:t>7/25/22</a:t>
            </a:fld>
            <a:endParaRPr lang="en-EN"/>
          </a:p>
        </p:txBody>
      </p:sp>
      <p:sp>
        <p:nvSpPr>
          <p:cNvPr id="5" name="Footer Placeholder 4">
            <a:extLst>
              <a:ext uri="{FF2B5EF4-FFF2-40B4-BE49-F238E27FC236}">
                <a16:creationId xmlns:a16="http://schemas.microsoft.com/office/drawing/2014/main" id="{946FACF4-AF96-BC47-B863-CAA03E6E1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N"/>
          </a:p>
        </p:txBody>
      </p:sp>
      <p:sp>
        <p:nvSpPr>
          <p:cNvPr id="6" name="Slide Number Placeholder 5">
            <a:extLst>
              <a:ext uri="{FF2B5EF4-FFF2-40B4-BE49-F238E27FC236}">
                <a16:creationId xmlns:a16="http://schemas.microsoft.com/office/drawing/2014/main" id="{E2C59CE5-403B-CF40-BECD-71B44581D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8BFEF-EDDF-0B43-A6A0-B613C06144D7}" type="slidenum">
              <a:rPr lang="en-EN" smtClean="0"/>
              <a:t>‹#›</a:t>
            </a:fld>
            <a:endParaRPr lang="en-EN"/>
          </a:p>
        </p:txBody>
      </p:sp>
    </p:spTree>
    <p:extLst>
      <p:ext uri="{BB962C8B-B14F-4D97-AF65-F5344CB8AC3E}">
        <p14:creationId xmlns:p14="http://schemas.microsoft.com/office/powerpoint/2010/main" val="78825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afr.com/work-and-careers/management/masterclass-three-tips-for-having-difficult-conversations-20210527-p57vuc" TargetMode="External"/><Relationship Id="rId3" Type="http://schemas.openxmlformats.org/officeDocument/2006/relationships/hyperlink" Target="https://faithgateway.com/blogs/christian-books/grace-and-truth-in-difficult-conversations/#.YhkuiujMJPZ" TargetMode="External"/><Relationship Id="rId7" Type="http://schemas.openxmlformats.org/officeDocument/2006/relationships/hyperlink" Target="https://www.acas.org.uk/about-us" TargetMode="External"/><Relationship Id="rId2" Type="http://schemas.openxmlformats.org/officeDocument/2006/relationships/hyperlink" Target="http://exclusive.multibriefs.com/content/what-makes-a-difficult-conversation-difficult/business-management-services-risk-management" TargetMode="External"/><Relationship Id="rId1" Type="http://schemas.openxmlformats.org/officeDocument/2006/relationships/slideLayout" Target="../slideLayouts/slideLayout2.xml"/><Relationship Id="rId6" Type="http://schemas.openxmlformats.org/officeDocument/2006/relationships/hyperlink" Target="https://www.linkedin.com/pulse/so-hidden-cost-avoiding-difficult-conversations-dr-sarah-howling?trk=pulse-article" TargetMode="External"/><Relationship Id="rId5" Type="http://schemas.openxmlformats.org/officeDocument/2006/relationships/hyperlink" Target="https://www.linkedin.com/pulse/what-happens-when-we-dont-have-difficult-donal-o-reardon" TargetMode="External"/><Relationship Id="rId4" Type="http://schemas.openxmlformats.org/officeDocument/2006/relationships/hyperlink" Target="https://www.crosswalk.com/faith/spiritual-life/principles-for-approaching-difficult-conversation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03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27A93-7F40-314D-BF3C-6E7E26A024B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Hard Conversations</a:t>
            </a:r>
          </a:p>
        </p:txBody>
      </p:sp>
      <p:cxnSp>
        <p:nvCxnSpPr>
          <p:cNvPr id="1040" name="Straight Connector 103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8" name="Picture 4" descr="Found: Hundreds of Minerals That Only Exist Because of Humans - Atlas  Obscura">
            <a:extLst>
              <a:ext uri="{FF2B5EF4-FFF2-40B4-BE49-F238E27FC236}">
                <a16:creationId xmlns:a16="http://schemas.microsoft.com/office/drawing/2014/main" id="{5856E603-AF8D-6746-8BBA-BA221FDE47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1567" y="2425612"/>
            <a:ext cx="5455917" cy="3641824"/>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3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How to Identify Common Minerals?">
            <a:extLst>
              <a:ext uri="{FF2B5EF4-FFF2-40B4-BE49-F238E27FC236}">
                <a16:creationId xmlns:a16="http://schemas.microsoft.com/office/drawing/2014/main" id="{2B16579A-85C8-9346-AE88-537EB4E5D1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76" r="16996"/>
          <a:stretch/>
        </p:blipFill>
        <p:spPr bwMode="auto">
          <a:xfrm>
            <a:off x="6819649" y="2370256"/>
            <a:ext cx="4706765" cy="3997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F5E62A-D83D-CBC1-B6DE-BFCE430E96A5}"/>
              </a:ext>
            </a:extLst>
          </p:cNvPr>
          <p:cNvSpPr txBox="1"/>
          <p:nvPr/>
        </p:nvSpPr>
        <p:spPr>
          <a:xfrm>
            <a:off x="3717427" y="1478885"/>
            <a:ext cx="4801100" cy="707886"/>
          </a:xfrm>
          <a:prstGeom prst="rect">
            <a:avLst/>
          </a:prstGeom>
          <a:noFill/>
        </p:spPr>
        <p:txBody>
          <a:bodyPr wrap="square" rtlCol="0">
            <a:spAutoFit/>
          </a:bodyPr>
          <a:lstStyle/>
          <a:p>
            <a:pPr algn="ctr"/>
            <a:r>
              <a:rPr lang="en-EN" sz="4000" dirty="0">
                <a:solidFill>
                  <a:schemeClr val="bg1"/>
                </a:solidFill>
                <a:latin typeface="Blackadder ITC" pitchFamily="82" charset="77"/>
              </a:rPr>
              <a:t>… polished</a:t>
            </a:r>
            <a:r>
              <a:rPr lang="en-EN" sz="3200" dirty="0">
                <a:solidFill>
                  <a:schemeClr val="bg1"/>
                </a:solidFill>
                <a:latin typeface="Blackadder ITC" pitchFamily="82" charset="77"/>
              </a:rPr>
              <a:t>  or </a:t>
            </a:r>
            <a:r>
              <a:rPr lang="en-EN" sz="2800" b="1" dirty="0">
                <a:solidFill>
                  <a:schemeClr val="bg1"/>
                </a:solidFill>
                <a:latin typeface="Chalkduster" panose="03050602040202020205" pitchFamily="66" charset="77"/>
              </a:rPr>
              <a:t>Crusty</a:t>
            </a:r>
            <a:r>
              <a:rPr lang="en-EN" dirty="0">
                <a:solidFill>
                  <a:schemeClr val="bg1"/>
                </a:solidFill>
                <a:latin typeface="Chalkduster" panose="03050602040202020205" pitchFamily="66" charset="77"/>
              </a:rPr>
              <a:t> </a:t>
            </a:r>
            <a:r>
              <a:rPr lang="en-EN" sz="4000" dirty="0">
                <a:solidFill>
                  <a:schemeClr val="bg1"/>
                </a:solidFill>
                <a:latin typeface="Blackadder ITC" pitchFamily="82" charset="77"/>
              </a:rPr>
              <a:t>…</a:t>
            </a:r>
            <a:endParaRPr lang="en-EN" sz="4000" dirty="0">
              <a:solidFill>
                <a:schemeClr val="bg1"/>
              </a:solidFill>
            </a:endParaRPr>
          </a:p>
        </p:txBody>
      </p:sp>
      <p:sp>
        <p:nvSpPr>
          <p:cNvPr id="6" name="TextBox 5">
            <a:extLst>
              <a:ext uri="{FF2B5EF4-FFF2-40B4-BE49-F238E27FC236}">
                <a16:creationId xmlns:a16="http://schemas.microsoft.com/office/drawing/2014/main" id="{4F45C9BC-C158-4FCB-54DB-5B42A349A41E}"/>
              </a:ext>
            </a:extLst>
          </p:cNvPr>
          <p:cNvSpPr txBox="1"/>
          <p:nvPr/>
        </p:nvSpPr>
        <p:spPr>
          <a:xfrm>
            <a:off x="396881" y="6424455"/>
            <a:ext cx="11438785" cy="338554"/>
          </a:xfrm>
          <a:prstGeom prst="rect">
            <a:avLst/>
          </a:prstGeom>
          <a:noFill/>
        </p:spPr>
        <p:txBody>
          <a:bodyPr wrap="square" rtlCol="0">
            <a:spAutoFit/>
          </a:bodyPr>
          <a:lstStyle/>
          <a:p>
            <a:pPr algn="ctr"/>
            <a:r>
              <a:rPr lang="en-US" sz="1600" dirty="0">
                <a:latin typeface="Chalkduster" panose="03050602040202020205" pitchFamily="66" charset="77"/>
              </a:rPr>
              <a:t>By this all people will know that you are my disciples, if you have love for one another.”</a:t>
            </a:r>
            <a:endParaRPr lang="en-EN" sz="1600" dirty="0">
              <a:latin typeface="Chalkduster" panose="03050602040202020205" pitchFamily="66" charset="77"/>
            </a:endParaRPr>
          </a:p>
        </p:txBody>
      </p:sp>
    </p:spTree>
    <p:extLst>
      <p:ext uri="{BB962C8B-B14F-4D97-AF65-F5344CB8AC3E}">
        <p14:creationId xmlns:p14="http://schemas.microsoft.com/office/powerpoint/2010/main" val="30699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51D1-AF2C-C525-2875-0644647E1209}"/>
              </a:ext>
            </a:extLst>
          </p:cNvPr>
          <p:cNvSpPr>
            <a:spLocks noGrp="1"/>
          </p:cNvSpPr>
          <p:nvPr>
            <p:ph type="title"/>
          </p:nvPr>
        </p:nvSpPr>
        <p:spPr>
          <a:xfrm>
            <a:off x="6639789" y="1015037"/>
            <a:ext cx="3153798" cy="602318"/>
          </a:xfrm>
        </p:spPr>
        <p:txBody>
          <a:bodyPr>
            <a:normAutofit fontScale="90000"/>
          </a:bodyPr>
          <a:lstStyle/>
          <a:p>
            <a:br>
              <a:rPr lang="en-EN" b="1" i="1" dirty="0">
                <a:cs typeface="Arial Narrow" panose="020B0604020202020204" pitchFamily="34" charset="0"/>
              </a:rPr>
            </a:br>
            <a:r>
              <a:rPr lang="en-EN" b="1" i="1" dirty="0">
                <a:cs typeface="Arial Narrow" panose="020B0604020202020204" pitchFamily="34" charset="0"/>
              </a:rPr>
              <a:t>Who are you?</a:t>
            </a:r>
            <a:br>
              <a:rPr lang="en-EN" b="1" i="1" dirty="0">
                <a:cs typeface="Arial Narrow" panose="020B0604020202020204" pitchFamily="34" charset="0"/>
              </a:rPr>
            </a:br>
            <a:endParaRPr lang="en-EN" dirty="0"/>
          </a:p>
        </p:txBody>
      </p:sp>
      <p:sp>
        <p:nvSpPr>
          <p:cNvPr id="5129" name="Freeform: Shape 512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4" name="Picture 4" descr="How to become a Gemologist in India - CareerGuide">
            <a:extLst>
              <a:ext uri="{FF2B5EF4-FFF2-40B4-BE49-F238E27FC236}">
                <a16:creationId xmlns:a16="http://schemas.microsoft.com/office/drawing/2014/main" id="{445E81A8-B5B4-3F9D-79B1-58EE63DA25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890" b="-2"/>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E3F07C1-0491-95C4-BDAB-974641E8384A}"/>
              </a:ext>
            </a:extLst>
          </p:cNvPr>
          <p:cNvSpPr txBox="1">
            <a:spLocks noGrp="1"/>
          </p:cNvSpPr>
          <p:nvPr>
            <p:ph idx="1"/>
          </p:nvPr>
        </p:nvSpPr>
        <p:spPr>
          <a:xfrm>
            <a:off x="5612091" y="1606220"/>
            <a:ext cx="6495068" cy="5176364"/>
          </a:xfrm>
          <a:prstGeom prst="rect">
            <a:avLst/>
          </a:prstGeom>
        </p:spPr>
        <p:txBody>
          <a:bodyPr rtlCol="0" anchor="t">
            <a:noAutofit/>
          </a:bodyPr>
          <a:lstStyle/>
          <a:p>
            <a:pPr marL="285750">
              <a:lnSpc>
                <a:spcPct val="150000"/>
              </a:lnSpc>
              <a:spcBef>
                <a:spcPts val="0"/>
              </a:spcBef>
              <a:defRPr/>
            </a:pPr>
            <a:r>
              <a:rPr lang="en-US" sz="2200" i="1" dirty="0"/>
              <a:t>Do you have difficulty admitting you’re wrong?</a:t>
            </a:r>
          </a:p>
          <a:p>
            <a:pPr marL="285750" lvl="0">
              <a:lnSpc>
                <a:spcPct val="150000"/>
              </a:lnSpc>
              <a:spcBef>
                <a:spcPts val="0"/>
              </a:spcBef>
              <a:defRPr/>
            </a:pPr>
            <a:r>
              <a:rPr lang="en-US" sz="2200" i="1" dirty="0"/>
              <a:t>Do you struggle with change?</a:t>
            </a:r>
          </a:p>
          <a:p>
            <a:pPr marL="285750" lvl="0">
              <a:lnSpc>
                <a:spcPct val="150000"/>
              </a:lnSpc>
              <a:spcBef>
                <a:spcPts val="0"/>
              </a:spcBef>
              <a:defRPr/>
            </a:pPr>
            <a:r>
              <a:rPr lang="en-US" sz="2200" i="1" dirty="0"/>
              <a:t>Do you battle with a low opinion of myself?</a:t>
            </a:r>
          </a:p>
          <a:p>
            <a:pPr marL="285750" lvl="0">
              <a:lnSpc>
                <a:spcPct val="150000"/>
              </a:lnSpc>
              <a:spcBef>
                <a:spcPts val="0"/>
              </a:spcBef>
              <a:defRPr/>
            </a:pPr>
            <a:r>
              <a:rPr lang="en-US" sz="2200" i="1" dirty="0"/>
              <a:t>Are you highly energetic and full of ideas?</a:t>
            </a:r>
          </a:p>
          <a:p>
            <a:pPr marL="285750" lvl="0">
              <a:lnSpc>
                <a:spcPct val="150000"/>
              </a:lnSpc>
              <a:spcBef>
                <a:spcPts val="0"/>
              </a:spcBef>
            </a:pPr>
            <a:r>
              <a:rPr lang="en-US" sz="2200" i="1" dirty="0"/>
              <a:t>Are you motivated by change?</a:t>
            </a:r>
          </a:p>
          <a:p>
            <a:pPr marL="285750" lvl="0">
              <a:lnSpc>
                <a:spcPct val="150000"/>
              </a:lnSpc>
              <a:spcBef>
                <a:spcPts val="0"/>
              </a:spcBef>
            </a:pPr>
            <a:r>
              <a:rPr lang="en-US" sz="2200" i="1" dirty="0"/>
              <a:t>Are you a good listener and will you let me speak?</a:t>
            </a:r>
          </a:p>
          <a:p>
            <a:pPr marL="285750" lvl="0">
              <a:lnSpc>
                <a:spcPct val="150000"/>
              </a:lnSpc>
              <a:spcBef>
                <a:spcPts val="0"/>
              </a:spcBef>
            </a:pPr>
            <a:r>
              <a:rPr lang="en-US" sz="2200" i="1" dirty="0"/>
              <a:t>What is your relationship/experience with this issue?</a:t>
            </a:r>
          </a:p>
          <a:p>
            <a:pPr marL="285750" indent="-285750">
              <a:lnSpc>
                <a:spcPct val="150000"/>
              </a:lnSpc>
              <a:spcBef>
                <a:spcPts val="0"/>
              </a:spcBef>
              <a:defRPr/>
            </a:pPr>
            <a:r>
              <a:rPr lang="en-US" sz="2200" i="1" dirty="0">
                <a:cs typeface="Arial Narrow" panose="020B0604020202020204" pitchFamily="34" charset="0"/>
              </a:rPr>
              <a:t>Are you </a:t>
            </a:r>
            <a:r>
              <a:rPr lang="en-US" sz="2200" i="1" dirty="0"/>
              <a:t>terrified of confrontation?</a:t>
            </a:r>
          </a:p>
          <a:p>
            <a:pPr marL="285750" lvl="0">
              <a:lnSpc>
                <a:spcPct val="150000"/>
              </a:lnSpc>
              <a:spcBef>
                <a:spcPts val="0"/>
              </a:spcBef>
            </a:pPr>
            <a:r>
              <a:rPr lang="en-US" sz="2200" i="1" dirty="0"/>
              <a:t>What is your job description?</a:t>
            </a:r>
          </a:p>
          <a:p>
            <a:pPr marL="285750" lvl="0">
              <a:lnSpc>
                <a:spcPct val="150000"/>
              </a:lnSpc>
              <a:spcBef>
                <a:spcPts val="0"/>
              </a:spcBef>
            </a:pPr>
            <a:r>
              <a:rPr lang="en-US" sz="2200" i="1" dirty="0"/>
              <a:t>What are your responsibilities? </a:t>
            </a:r>
            <a:endParaRPr lang="en-US" sz="2200" i="1" dirty="0">
              <a:cs typeface="Arial Narrow" panose="020B0604020202020204" pitchFamily="34" charset="0"/>
            </a:endParaRPr>
          </a:p>
        </p:txBody>
      </p:sp>
      <p:sp>
        <p:nvSpPr>
          <p:cNvPr id="11" name="Title 1">
            <a:extLst>
              <a:ext uri="{FF2B5EF4-FFF2-40B4-BE49-F238E27FC236}">
                <a16:creationId xmlns:a16="http://schemas.microsoft.com/office/drawing/2014/main" id="{E39BE87D-E3F1-02E1-40FF-9FFAA08A7DD9}"/>
              </a:ext>
            </a:extLst>
          </p:cNvPr>
          <p:cNvSpPr txBox="1">
            <a:spLocks/>
          </p:cNvSpPr>
          <p:nvPr/>
        </p:nvSpPr>
        <p:spPr>
          <a:xfrm>
            <a:off x="7604675" y="229658"/>
            <a:ext cx="4377824" cy="740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EN" dirty="0"/>
              <a:t>Focused thinking!</a:t>
            </a:r>
          </a:p>
        </p:txBody>
      </p:sp>
      <p:sp>
        <p:nvSpPr>
          <p:cNvPr id="5" name="Rectangle 4">
            <a:extLst>
              <a:ext uri="{FF2B5EF4-FFF2-40B4-BE49-F238E27FC236}">
                <a16:creationId xmlns:a16="http://schemas.microsoft.com/office/drawing/2014/main" id="{B9C3E6A7-930D-ACBC-226B-E015821E93F9}"/>
              </a:ext>
            </a:extLst>
          </p:cNvPr>
          <p:cNvSpPr/>
          <p:nvPr/>
        </p:nvSpPr>
        <p:spPr>
          <a:xfrm>
            <a:off x="408776" y="6157216"/>
            <a:ext cx="4013086" cy="461665"/>
          </a:xfrm>
          <a:prstGeom prst="rect">
            <a:avLst/>
          </a:prstGeom>
        </p:spPr>
        <p:txBody>
          <a:bodyPr wrap="none">
            <a:spAutoFit/>
          </a:bodyPr>
          <a:lstStyle/>
          <a:p>
            <a:pPr marL="285750" indent="-285750">
              <a:defRPr/>
            </a:pPr>
            <a:r>
              <a:rPr lang="en-US" sz="2400" i="1" dirty="0">
                <a:solidFill>
                  <a:srgbClr val="92D050"/>
                </a:solidFill>
              </a:rPr>
              <a:t>What else can I add to the list?</a:t>
            </a:r>
          </a:p>
        </p:txBody>
      </p:sp>
    </p:spTree>
    <p:extLst>
      <p:ext uri="{BB962C8B-B14F-4D97-AF65-F5344CB8AC3E}">
        <p14:creationId xmlns:p14="http://schemas.microsoft.com/office/powerpoint/2010/main" val="26821493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9AA5-55F5-B910-822A-C62EC08872E9}"/>
              </a:ext>
            </a:extLst>
          </p:cNvPr>
          <p:cNvSpPr>
            <a:spLocks noGrp="1"/>
          </p:cNvSpPr>
          <p:nvPr>
            <p:ph type="title"/>
          </p:nvPr>
        </p:nvSpPr>
        <p:spPr>
          <a:xfrm>
            <a:off x="94271" y="1019730"/>
            <a:ext cx="6096000" cy="1095800"/>
          </a:xfrm>
        </p:spPr>
        <p:txBody>
          <a:bodyPr>
            <a:noAutofit/>
          </a:bodyPr>
          <a:lstStyle/>
          <a:p>
            <a:pPr algn="ctr"/>
            <a:r>
              <a:rPr lang="en-EN" sz="3600" b="1" i="1" dirty="0"/>
              <a:t>What is the nature of the issue?</a:t>
            </a:r>
            <a:endParaRPr lang="en-EN" sz="3600" dirty="0"/>
          </a:p>
        </p:txBody>
      </p:sp>
      <p:sp>
        <p:nvSpPr>
          <p:cNvPr id="4" name="Content Placeholder 3">
            <a:extLst>
              <a:ext uri="{FF2B5EF4-FFF2-40B4-BE49-F238E27FC236}">
                <a16:creationId xmlns:a16="http://schemas.microsoft.com/office/drawing/2014/main" id="{D2DED6B9-7D65-88B2-5F6F-F2FE496032DD}"/>
              </a:ext>
            </a:extLst>
          </p:cNvPr>
          <p:cNvSpPr txBox="1">
            <a:spLocks noGrp="1"/>
          </p:cNvSpPr>
          <p:nvPr>
            <p:ph idx="1"/>
          </p:nvPr>
        </p:nvSpPr>
        <p:spPr>
          <a:xfrm>
            <a:off x="275150" y="2267995"/>
            <a:ext cx="6307630" cy="4211419"/>
          </a:xfrm>
          <a:prstGeom prst="rect">
            <a:avLst/>
          </a:prstGeom>
        </p:spPr>
        <p:txBody>
          <a:bodyPr rtlCol="0" anchor="t">
            <a:normAutofit/>
          </a:bodyPr>
          <a:lstStyle/>
          <a:p>
            <a:pPr marL="285750" lvl="0" indent="-285750">
              <a:buFont typeface="Arial" panose="020B0604020202020204" pitchFamily="34" charset="0"/>
              <a:buChar char="•"/>
            </a:pPr>
            <a:r>
              <a:rPr lang="en-US" sz="2200" i="1" dirty="0"/>
              <a:t>Do I really need to have this conversation?</a:t>
            </a:r>
          </a:p>
          <a:p>
            <a:pPr marL="285750" lvl="0" indent="-285750">
              <a:buFont typeface="Arial" panose="020B0604020202020204" pitchFamily="34" charset="0"/>
              <a:buChar char="•"/>
            </a:pPr>
            <a:r>
              <a:rPr lang="en-US" sz="2200" i="1" dirty="0"/>
              <a:t>Is this a problem that needs solving?</a:t>
            </a:r>
          </a:p>
          <a:p>
            <a:pPr marL="285750" lvl="0" indent="-285750">
              <a:buFont typeface="Arial" panose="020B0604020202020204" pitchFamily="34" charset="0"/>
              <a:buChar char="•"/>
            </a:pPr>
            <a:r>
              <a:rPr lang="en-US" sz="2200" i="1" dirty="0"/>
              <a:t>Am I qualified to address this matter or is it someone else’s responsibility? </a:t>
            </a:r>
          </a:p>
          <a:p>
            <a:pPr marL="285750" lvl="0" indent="-285750">
              <a:buFont typeface="Arial" panose="020B0604020202020204" pitchFamily="34" charset="0"/>
              <a:buChar char="•"/>
            </a:pPr>
            <a:r>
              <a:rPr lang="en-US" sz="2200" i="1" dirty="0"/>
              <a:t>Do I need to raise the matter in another forum?</a:t>
            </a:r>
          </a:p>
          <a:p>
            <a:pPr marL="285750" lvl="0" indent="-285750">
              <a:buFont typeface="Arial" panose="020B0604020202020204" pitchFamily="34" charset="0"/>
              <a:buChar char="•"/>
            </a:pPr>
            <a:r>
              <a:rPr lang="en-US" sz="2200" i="1" dirty="0"/>
              <a:t>Do I need more information or experience (some help)?</a:t>
            </a:r>
          </a:p>
          <a:p>
            <a:pPr marL="285750" lvl="0" indent="-285750">
              <a:buFont typeface="Arial" panose="020B0604020202020204" pitchFamily="34" charset="0"/>
              <a:buChar char="•"/>
            </a:pPr>
            <a:r>
              <a:rPr lang="en-US" sz="2200" i="1" dirty="0"/>
              <a:t>Is there a disconnect between expectations &amp; assumptions that can’t be resolved?</a:t>
            </a:r>
          </a:p>
          <a:p>
            <a:pPr marL="285750" lvl="0" indent="-285750">
              <a:buFont typeface="Arial" panose="020B0604020202020204" pitchFamily="34" charset="0"/>
              <a:buChar char="•"/>
            </a:pPr>
            <a:r>
              <a:rPr lang="en-US" sz="2200" i="1" dirty="0"/>
              <a:t>Is this an historically difficult subject or idea?</a:t>
            </a:r>
          </a:p>
          <a:p>
            <a:pPr marL="0" lvl="0" indent="0">
              <a:buNone/>
            </a:pPr>
            <a:endParaRPr lang="en-US" sz="1800" i="1" dirty="0"/>
          </a:p>
        </p:txBody>
      </p:sp>
      <p:sp>
        <p:nvSpPr>
          <p:cNvPr id="6157" name="Freeform: Shape 615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2" name="Picture 8" descr="Gemological Properties of Gemstones - Gemworld International">
            <a:extLst>
              <a:ext uri="{FF2B5EF4-FFF2-40B4-BE49-F238E27FC236}">
                <a16:creationId xmlns:a16="http://schemas.microsoft.com/office/drawing/2014/main" id="{11DE7F8D-442C-A3AE-1A4A-486396860C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0" r="26716"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DD56A74E-7039-C667-AF54-04D6EA76231D}"/>
              </a:ext>
            </a:extLst>
          </p:cNvPr>
          <p:cNvSpPr txBox="1">
            <a:spLocks/>
          </p:cNvSpPr>
          <p:nvPr/>
        </p:nvSpPr>
        <p:spPr>
          <a:xfrm>
            <a:off x="191469" y="165306"/>
            <a:ext cx="6558672" cy="854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EN" sz="4000" dirty="0"/>
              <a:t>Some more focused thinking!</a:t>
            </a:r>
          </a:p>
        </p:txBody>
      </p:sp>
      <p:sp>
        <p:nvSpPr>
          <p:cNvPr id="7" name="Rectangle 6">
            <a:extLst>
              <a:ext uri="{FF2B5EF4-FFF2-40B4-BE49-F238E27FC236}">
                <a16:creationId xmlns:a16="http://schemas.microsoft.com/office/drawing/2014/main" id="{31E8C0BB-9AD2-6369-AEB6-FDDDD7AF1818}"/>
              </a:ext>
            </a:extLst>
          </p:cNvPr>
          <p:cNvSpPr/>
          <p:nvPr/>
        </p:nvSpPr>
        <p:spPr>
          <a:xfrm>
            <a:off x="7931365" y="6110082"/>
            <a:ext cx="4013086" cy="461665"/>
          </a:xfrm>
          <a:prstGeom prst="rect">
            <a:avLst/>
          </a:prstGeom>
        </p:spPr>
        <p:txBody>
          <a:bodyPr wrap="none">
            <a:spAutoFit/>
          </a:bodyPr>
          <a:lstStyle/>
          <a:p>
            <a:pPr marL="285750" indent="-285750"/>
            <a:r>
              <a:rPr lang="en-US" sz="2400" i="1" dirty="0">
                <a:solidFill>
                  <a:srgbClr val="92D050"/>
                </a:solidFill>
              </a:rPr>
              <a:t>What else can I add to the list?</a:t>
            </a:r>
          </a:p>
        </p:txBody>
      </p:sp>
    </p:spTree>
    <p:extLst>
      <p:ext uri="{BB962C8B-B14F-4D97-AF65-F5344CB8AC3E}">
        <p14:creationId xmlns:p14="http://schemas.microsoft.com/office/powerpoint/2010/main" val="6438835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316" name="Picture 4" descr="Signed Jewellery: Collecting guide | Christie's">
            <a:extLst>
              <a:ext uri="{FF2B5EF4-FFF2-40B4-BE49-F238E27FC236}">
                <a16:creationId xmlns:a16="http://schemas.microsoft.com/office/drawing/2014/main" id="{9747175C-4339-A70D-17AB-17BE827184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20" r="7796"/>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13324" name="Freeform: Shape 13323">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326" name="Freeform: Shape 13325">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ED697B-8704-7BE9-E213-1455F23BF97B}"/>
              </a:ext>
            </a:extLst>
          </p:cNvPr>
          <p:cNvSpPr>
            <a:spLocks noGrp="1"/>
          </p:cNvSpPr>
          <p:nvPr>
            <p:ph type="title"/>
          </p:nvPr>
        </p:nvSpPr>
        <p:spPr>
          <a:xfrm>
            <a:off x="130497" y="237416"/>
            <a:ext cx="5904159" cy="1404097"/>
          </a:xfrm>
        </p:spPr>
        <p:txBody>
          <a:bodyPr>
            <a:noAutofit/>
          </a:bodyPr>
          <a:lstStyle/>
          <a:p>
            <a:pPr algn="ctr"/>
            <a:r>
              <a:rPr lang="en-US" sz="3600" dirty="0"/>
              <a:t>What happens if we do not take on the hard conversation</a:t>
            </a:r>
            <a:r>
              <a:rPr lang="en-US" sz="4000" dirty="0"/>
              <a:t>?</a:t>
            </a:r>
            <a:endParaRPr lang="en-EN" sz="4000" dirty="0"/>
          </a:p>
        </p:txBody>
      </p:sp>
      <p:sp>
        <p:nvSpPr>
          <p:cNvPr id="3" name="Content Placeholder 2">
            <a:extLst>
              <a:ext uri="{FF2B5EF4-FFF2-40B4-BE49-F238E27FC236}">
                <a16:creationId xmlns:a16="http://schemas.microsoft.com/office/drawing/2014/main" id="{AEA8ED23-880F-0193-C2CE-7B9BD1871FD6}"/>
              </a:ext>
            </a:extLst>
          </p:cNvPr>
          <p:cNvSpPr>
            <a:spLocks noGrp="1"/>
          </p:cNvSpPr>
          <p:nvPr>
            <p:ph idx="1"/>
          </p:nvPr>
        </p:nvSpPr>
        <p:spPr>
          <a:xfrm>
            <a:off x="0" y="2352181"/>
            <a:ext cx="5693790" cy="4087258"/>
          </a:xfrm>
        </p:spPr>
        <p:txBody>
          <a:bodyPr anchor="t">
            <a:normAutofit/>
          </a:bodyPr>
          <a:lstStyle/>
          <a:p>
            <a:pPr marL="800100" lvl="1" indent="-342900">
              <a:buFont typeface="+mj-lt"/>
              <a:buAutoNum type="arabicPeriod"/>
            </a:pPr>
            <a:r>
              <a:rPr lang="en-US" sz="2600" dirty="0">
                <a:solidFill>
                  <a:srgbClr val="8EFFF6"/>
                </a:solidFill>
              </a:rPr>
              <a:t>Innovation</a:t>
            </a:r>
            <a:r>
              <a:rPr lang="en-US" sz="2600" dirty="0"/>
              <a:t> - people will be too fearful or jaded to put themselves out there.</a:t>
            </a:r>
          </a:p>
          <a:p>
            <a:pPr marL="800100" lvl="1" indent="-342900">
              <a:buFont typeface="+mj-lt"/>
              <a:buAutoNum type="arabicPeriod"/>
            </a:pPr>
            <a:r>
              <a:rPr lang="en-US" sz="2600" dirty="0">
                <a:solidFill>
                  <a:srgbClr val="8EFFF6"/>
                </a:solidFill>
              </a:rPr>
              <a:t>Accountability</a:t>
            </a:r>
            <a:r>
              <a:rPr lang="en-US" sz="2600" dirty="0"/>
              <a:t> – the loudest voice continues to be the loudest voice and the status quo prevails</a:t>
            </a:r>
          </a:p>
          <a:p>
            <a:pPr marL="800100" lvl="1" indent="-342900">
              <a:buFont typeface="+mj-lt"/>
              <a:buAutoNum type="arabicPeriod"/>
            </a:pPr>
            <a:r>
              <a:rPr lang="en-US" sz="2600" dirty="0"/>
              <a:t>&amp; </a:t>
            </a:r>
            <a:r>
              <a:rPr lang="en-US" sz="2600" dirty="0">
                <a:solidFill>
                  <a:srgbClr val="8EFFF6"/>
                </a:solidFill>
              </a:rPr>
              <a:t>Morale</a:t>
            </a:r>
            <a:r>
              <a:rPr lang="en-US" sz="2600" dirty="0"/>
              <a:t> – people lose heart and only do what they need to do.</a:t>
            </a:r>
          </a:p>
          <a:p>
            <a:pPr marL="800100" lvl="1" indent="-342900">
              <a:buFont typeface="+mj-lt"/>
              <a:buAutoNum type="arabicPeriod"/>
            </a:pPr>
            <a:r>
              <a:rPr lang="en-US" sz="2600" dirty="0"/>
              <a:t>Our </a:t>
            </a:r>
            <a:r>
              <a:rPr lang="en-US" sz="2600" dirty="0">
                <a:solidFill>
                  <a:srgbClr val="8EFFF6"/>
                </a:solidFill>
              </a:rPr>
              <a:t>Testimony</a:t>
            </a:r>
            <a:r>
              <a:rPr lang="en-US" sz="2600" dirty="0"/>
              <a:t> &amp; the </a:t>
            </a:r>
            <a:r>
              <a:rPr lang="en-US" sz="2600" dirty="0">
                <a:solidFill>
                  <a:srgbClr val="8EFFF6"/>
                </a:solidFill>
              </a:rPr>
              <a:t>Gospel</a:t>
            </a:r>
            <a:r>
              <a:rPr lang="en-US" sz="2600" dirty="0"/>
              <a:t> will be Potentially dishonored.</a:t>
            </a:r>
          </a:p>
          <a:p>
            <a:pPr marL="0" indent="0">
              <a:buNone/>
            </a:pPr>
            <a:endParaRPr lang="en-EN" sz="1800" dirty="0"/>
          </a:p>
        </p:txBody>
      </p:sp>
      <p:sp>
        <p:nvSpPr>
          <p:cNvPr id="5" name="TextBox 4">
            <a:extLst>
              <a:ext uri="{FF2B5EF4-FFF2-40B4-BE49-F238E27FC236}">
                <a16:creationId xmlns:a16="http://schemas.microsoft.com/office/drawing/2014/main" id="{A72C5C79-83C6-A01C-3E59-EB2DC6B0E021}"/>
              </a:ext>
            </a:extLst>
          </p:cNvPr>
          <p:cNvSpPr txBox="1"/>
          <p:nvPr/>
        </p:nvSpPr>
        <p:spPr>
          <a:xfrm>
            <a:off x="130497" y="1735237"/>
            <a:ext cx="5693790" cy="523220"/>
          </a:xfrm>
          <a:prstGeom prst="rect">
            <a:avLst/>
          </a:prstGeom>
          <a:noFill/>
        </p:spPr>
        <p:txBody>
          <a:bodyPr wrap="square" rtlCol="0">
            <a:spAutoFit/>
          </a:bodyPr>
          <a:lstStyle/>
          <a:p>
            <a:pPr algn="ctr"/>
            <a:r>
              <a:rPr lang="en-US" sz="2800" dirty="0">
                <a:solidFill>
                  <a:srgbClr val="FFFE0C"/>
                </a:solidFill>
              </a:rPr>
              <a:t>There are four things that can suffer:</a:t>
            </a:r>
            <a:endParaRPr lang="en-EN" sz="2800" dirty="0">
              <a:solidFill>
                <a:srgbClr val="FFFE0C"/>
              </a:solidFill>
            </a:endParaRPr>
          </a:p>
        </p:txBody>
      </p:sp>
    </p:spTree>
    <p:extLst>
      <p:ext uri="{BB962C8B-B14F-4D97-AF65-F5344CB8AC3E}">
        <p14:creationId xmlns:p14="http://schemas.microsoft.com/office/powerpoint/2010/main" val="122455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377" name="Rectangle 15376">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C88E798-C454-AFC4-76DF-9775BBFA9150}"/>
              </a:ext>
            </a:extLst>
          </p:cNvPr>
          <p:cNvSpPr>
            <a:spLocks noGrp="1"/>
          </p:cNvSpPr>
          <p:nvPr>
            <p:ph type="title"/>
          </p:nvPr>
        </p:nvSpPr>
        <p:spPr>
          <a:xfrm>
            <a:off x="2919471" y="392923"/>
            <a:ext cx="9132982" cy="1106693"/>
          </a:xfrm>
        </p:spPr>
        <p:txBody>
          <a:bodyPr>
            <a:normAutofit fontScale="90000"/>
          </a:bodyPr>
          <a:lstStyle/>
          <a:p>
            <a:r>
              <a:rPr lang="en-EN" sz="3700" dirty="0"/>
              <a:t>As people who identify with the name and work of the lord Jesus – have we more to consider?</a:t>
            </a:r>
          </a:p>
        </p:txBody>
      </p:sp>
      <p:cxnSp>
        <p:nvCxnSpPr>
          <p:cNvPr id="15379" name="Straight Connector 15378">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15362" name="Picture 2" descr="A Word Fitly Spoken is like Apples of Gold in Pictures of Silver, Proverbs  25:11">
            <a:extLst>
              <a:ext uri="{FF2B5EF4-FFF2-40B4-BE49-F238E27FC236}">
                <a16:creationId xmlns:a16="http://schemas.microsoft.com/office/drawing/2014/main" id="{24485FA0-8F27-82EB-964B-5DBD359CC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25" r="9561" b="-1"/>
          <a:stretch/>
        </p:blipFill>
        <p:spPr bwMode="auto">
          <a:xfrm>
            <a:off x="475488" y="410769"/>
            <a:ext cx="2358212" cy="1372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381" name="Content Placeholder 2">
            <a:extLst>
              <a:ext uri="{FF2B5EF4-FFF2-40B4-BE49-F238E27FC236}">
                <a16:creationId xmlns:a16="http://schemas.microsoft.com/office/drawing/2014/main" id="{66D54D01-3B3E-7E5B-8CE8-36238A4F7480}"/>
              </a:ext>
            </a:extLst>
          </p:cNvPr>
          <p:cNvGraphicFramePr>
            <a:graphicFrameLocks noGrp="1"/>
          </p:cNvGraphicFramePr>
          <p:nvPr>
            <p:ph idx="1"/>
            <p:extLst>
              <p:ext uri="{D42A27DB-BD31-4B8C-83A1-F6EECF244321}">
                <p14:modId xmlns:p14="http://schemas.microsoft.com/office/powerpoint/2010/main" val="1484262316"/>
              </p:ext>
            </p:extLst>
          </p:nvPr>
        </p:nvGraphicFramePr>
        <p:xfrm>
          <a:off x="475488" y="1986865"/>
          <a:ext cx="11004088" cy="446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6B12FCC-342A-0186-3C1A-FBA427E7A5EA}"/>
              </a:ext>
            </a:extLst>
          </p:cNvPr>
          <p:cNvSpPr txBox="1"/>
          <p:nvPr/>
        </p:nvSpPr>
        <p:spPr>
          <a:xfrm>
            <a:off x="2919471" y="1586755"/>
            <a:ext cx="8672660" cy="400110"/>
          </a:xfrm>
          <a:prstGeom prst="rect">
            <a:avLst/>
          </a:prstGeom>
          <a:noFill/>
        </p:spPr>
        <p:txBody>
          <a:bodyPr wrap="square" rtlCol="0">
            <a:spAutoFit/>
          </a:bodyPr>
          <a:lstStyle/>
          <a:p>
            <a:r>
              <a:rPr lang="en-US" sz="2000" dirty="0">
                <a:solidFill>
                  <a:srgbClr val="FFFE0C"/>
                </a:solidFill>
              </a:rPr>
              <a:t>Is there a Biblical perspective on speaking to others – tone, content and purpose</a:t>
            </a:r>
            <a:endParaRPr lang="en-EN" sz="2000" dirty="0">
              <a:solidFill>
                <a:srgbClr val="FFFE0C"/>
              </a:solidFill>
            </a:endParaRPr>
          </a:p>
        </p:txBody>
      </p:sp>
    </p:spTree>
    <p:extLst>
      <p:ext uri="{BB962C8B-B14F-4D97-AF65-F5344CB8AC3E}">
        <p14:creationId xmlns:p14="http://schemas.microsoft.com/office/powerpoint/2010/main" val="28765892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381"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AC5B3-E836-81A4-06A4-8E0525C10B7D}"/>
              </a:ext>
            </a:extLst>
          </p:cNvPr>
          <p:cNvSpPr>
            <a:spLocks noGrp="1"/>
          </p:cNvSpPr>
          <p:nvPr>
            <p:ph idx="1"/>
          </p:nvPr>
        </p:nvSpPr>
        <p:spPr>
          <a:xfrm>
            <a:off x="263952" y="1225485"/>
            <a:ext cx="6318828" cy="5057480"/>
          </a:xfrm>
        </p:spPr>
        <p:txBody>
          <a:bodyPr anchor="t">
            <a:normAutofit lnSpcReduction="10000"/>
          </a:bodyPr>
          <a:lstStyle/>
          <a:p>
            <a:pPr marL="0" indent="0">
              <a:buNone/>
            </a:pPr>
            <a:r>
              <a:rPr lang="en-US" sz="3200" dirty="0"/>
              <a:t>Considerations to make when taking on difficult conversations:</a:t>
            </a:r>
          </a:p>
          <a:p>
            <a:r>
              <a:rPr lang="en-US" sz="1800" dirty="0"/>
              <a:t>Hard conversations are hard but not impossible</a:t>
            </a:r>
          </a:p>
          <a:p>
            <a:r>
              <a:rPr lang="en-US" sz="1800" dirty="0"/>
              <a:t>Putting off a conversation won’t make it go away - hard conversations need to happen</a:t>
            </a:r>
          </a:p>
          <a:p>
            <a:r>
              <a:rPr lang="en-US" sz="1800" dirty="0"/>
              <a:t>The earlier the better – not before bedtime!</a:t>
            </a:r>
          </a:p>
          <a:p>
            <a:r>
              <a:rPr lang="en-US" sz="1800" dirty="0"/>
              <a:t>People are emotional beings so be kind to one another.</a:t>
            </a:r>
          </a:p>
          <a:p>
            <a:r>
              <a:rPr lang="en-US" sz="1800" dirty="0"/>
              <a:t>The situation may have been around for a long time so it might take a lot of tact</a:t>
            </a:r>
          </a:p>
          <a:p>
            <a:r>
              <a:rPr lang="en-US" sz="1800" dirty="0"/>
              <a:t>The topic may be unclear, unusual, controversial or sensitive and the outcome can be unpredictable but it’s worth addressing</a:t>
            </a:r>
          </a:p>
          <a:p>
            <a:r>
              <a:rPr lang="en-US" sz="1800" dirty="0"/>
              <a:t>Our motivation should focus on being restorative</a:t>
            </a:r>
          </a:p>
          <a:p>
            <a:r>
              <a:rPr lang="en-US" sz="1800" dirty="0"/>
              <a:t>Cover all these matters with prayer because the Lord desires unity among his people.</a:t>
            </a:r>
          </a:p>
          <a:p>
            <a:pPr lvl="1"/>
            <a:endParaRPr lang="en-US" sz="1800" dirty="0"/>
          </a:p>
          <a:p>
            <a:pPr marL="457200" lvl="1" indent="0">
              <a:buNone/>
            </a:pPr>
            <a:endParaRPr lang="en-US" sz="1800" dirty="0"/>
          </a:p>
          <a:p>
            <a:endParaRPr lang="en-EN" sz="1800" dirty="0"/>
          </a:p>
        </p:txBody>
      </p:sp>
      <p:sp>
        <p:nvSpPr>
          <p:cNvPr id="14350" name="Freeform: Shape 1434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2" name="Picture 6" descr="Open treasure chest stock photo containing box and chest | Treasure  jewelry, Gold money, Gold coins">
            <a:extLst>
              <a:ext uri="{FF2B5EF4-FFF2-40B4-BE49-F238E27FC236}">
                <a16:creationId xmlns:a16="http://schemas.microsoft.com/office/drawing/2014/main" id="{94050EB9-E07A-1C5F-CA27-8DEB9259FD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75" r="-2" b="15860"/>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46D67E-46B6-340C-F0A0-8978423BA3DF}"/>
              </a:ext>
            </a:extLst>
          </p:cNvPr>
          <p:cNvSpPr txBox="1"/>
          <p:nvPr/>
        </p:nvSpPr>
        <p:spPr>
          <a:xfrm>
            <a:off x="263952" y="290788"/>
            <a:ext cx="5476973" cy="707886"/>
          </a:xfrm>
          <a:prstGeom prst="rect">
            <a:avLst/>
          </a:prstGeom>
          <a:noFill/>
        </p:spPr>
        <p:txBody>
          <a:bodyPr wrap="square" rtlCol="0">
            <a:spAutoFit/>
          </a:bodyPr>
          <a:lstStyle/>
          <a:p>
            <a:r>
              <a:rPr lang="en-EN" sz="4000" dirty="0"/>
              <a:t>Some points of Summary</a:t>
            </a:r>
          </a:p>
        </p:txBody>
      </p:sp>
    </p:spTree>
    <p:extLst>
      <p:ext uri="{BB962C8B-B14F-4D97-AF65-F5344CB8AC3E}">
        <p14:creationId xmlns:p14="http://schemas.microsoft.com/office/powerpoint/2010/main" val="39507086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7AE9AF7-5688-7466-733E-129659E3FDAC}"/>
              </a:ext>
            </a:extLst>
          </p:cNvPr>
          <p:cNvSpPr>
            <a:spLocks noGrp="1"/>
          </p:cNvSpPr>
          <p:nvPr>
            <p:ph type="title"/>
          </p:nvPr>
        </p:nvSpPr>
        <p:spPr>
          <a:xfrm>
            <a:off x="844878" y="301752"/>
            <a:ext cx="7630721" cy="914400"/>
          </a:xfrm>
        </p:spPr>
        <p:txBody>
          <a:bodyPr>
            <a:normAutofit/>
          </a:bodyPr>
          <a:lstStyle/>
          <a:p>
            <a:r>
              <a:rPr lang="en-EN" dirty="0"/>
              <a:t>What happens if things go sour?</a:t>
            </a:r>
          </a:p>
        </p:txBody>
      </p:sp>
      <p:cxnSp>
        <p:nvCxnSpPr>
          <p:cNvPr id="18" name="Straight Connector 17">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Crystal cluster300-500G Clear quartz Cluster CrystalQuartz 300G+">
            <a:extLst>
              <a:ext uri="{FF2B5EF4-FFF2-40B4-BE49-F238E27FC236}">
                <a16:creationId xmlns:a16="http://schemas.microsoft.com/office/drawing/2014/main" id="{5CB7B9FF-CF8B-AB17-2D06-80BEEFFFCF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2" b="-3"/>
          <a:stretch/>
        </p:blipFill>
        <p:spPr bwMode="auto">
          <a:xfrm>
            <a:off x="565608" y="1722360"/>
            <a:ext cx="4280973" cy="4449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F56FD3-60C7-FF51-61B8-3881F5C22AC5}"/>
              </a:ext>
            </a:extLst>
          </p:cNvPr>
          <p:cNvSpPr>
            <a:spLocks noGrp="1"/>
          </p:cNvSpPr>
          <p:nvPr>
            <p:ph idx="1"/>
          </p:nvPr>
        </p:nvSpPr>
        <p:spPr>
          <a:xfrm>
            <a:off x="5062194" y="1725105"/>
            <a:ext cx="6853286" cy="4609707"/>
          </a:xfrm>
        </p:spPr>
        <p:txBody>
          <a:bodyPr anchor="t">
            <a:normAutofit fontScale="85000" lnSpcReduction="10000"/>
          </a:bodyPr>
          <a:lstStyle/>
          <a:p>
            <a:pPr marL="0" indent="0">
              <a:buNone/>
            </a:pPr>
            <a:endParaRPr lang="en-EN" sz="1200" dirty="0"/>
          </a:p>
          <a:p>
            <a:r>
              <a:rPr lang="en-US" sz="2400" b="1" i="1" dirty="0">
                <a:solidFill>
                  <a:srgbClr val="FFFE0C"/>
                </a:solidFill>
                <a:latin typeface="+mj-lt"/>
              </a:rPr>
              <a:t>Be Aware of Your Imbalances</a:t>
            </a:r>
          </a:p>
          <a:p>
            <a:pPr lvl="1"/>
            <a:r>
              <a:rPr lang="en-US" dirty="0">
                <a:latin typeface="+mj-lt"/>
              </a:rPr>
              <a:t>None of us are totally in the middle here. Some of us lean toward grace and are too soft on the truth. Others may be very clear about an issue and can come across harsh and critical. Work on developing whichever part of grace and truth you are weak on, so that you can stay neutralized in the boundary conversation.</a:t>
            </a:r>
          </a:p>
          <a:p>
            <a:pPr marL="457200" lvl="1" indent="0">
              <a:buNone/>
            </a:pPr>
            <a:endParaRPr lang="en-US" dirty="0">
              <a:latin typeface="+mj-lt"/>
            </a:endParaRPr>
          </a:p>
          <a:p>
            <a:r>
              <a:rPr lang="en-US" sz="2400" b="1" i="1" dirty="0">
                <a:solidFill>
                  <a:srgbClr val="FFFE0C"/>
                </a:solidFill>
                <a:latin typeface="+mj-lt"/>
              </a:rPr>
              <a:t>When in Doubt, Go for Grace</a:t>
            </a:r>
          </a:p>
          <a:p>
            <a:pPr lvl="1"/>
            <a:r>
              <a:rPr lang="en-US" dirty="0">
                <a:latin typeface="+mj-lt"/>
              </a:rPr>
              <a:t>If you are unsure at a given point in the conversation, lean toward grace. The damage done by a lack of grace is more severe than the converse. With grace alone, you stand a chance of being able to have another conversation later. With truth alone, the judgment could possibly rupture the safety of the relationship so much that things fall apart.</a:t>
            </a:r>
            <a:endParaRPr lang="en-EN" dirty="0">
              <a:latin typeface="+mj-lt"/>
            </a:endParaRPr>
          </a:p>
        </p:txBody>
      </p:sp>
      <p:sp>
        <p:nvSpPr>
          <p:cNvPr id="5" name="TextBox 4">
            <a:extLst>
              <a:ext uri="{FF2B5EF4-FFF2-40B4-BE49-F238E27FC236}">
                <a16:creationId xmlns:a16="http://schemas.microsoft.com/office/drawing/2014/main" id="{7517A192-E3F7-3350-36CC-8EDE70A5A51B}"/>
              </a:ext>
            </a:extLst>
          </p:cNvPr>
          <p:cNvSpPr txBox="1"/>
          <p:nvPr/>
        </p:nvSpPr>
        <p:spPr>
          <a:xfrm>
            <a:off x="8475599" y="358722"/>
            <a:ext cx="3439881" cy="1200329"/>
          </a:xfrm>
          <a:prstGeom prst="rect">
            <a:avLst/>
          </a:prstGeom>
          <a:noFill/>
        </p:spPr>
        <p:txBody>
          <a:bodyPr wrap="square" rtlCol="0">
            <a:spAutoFit/>
          </a:bodyPr>
          <a:lstStyle/>
          <a:p>
            <a:pPr algn="just"/>
            <a:r>
              <a:rPr lang="en-US" b="1" i="1" dirty="0">
                <a:solidFill>
                  <a:srgbClr val="FFFE0C"/>
                </a:solidFill>
              </a:rPr>
              <a:t>Proverbs 18:19 </a:t>
            </a:r>
            <a:r>
              <a:rPr lang="en-US" i="1" dirty="0">
                <a:solidFill>
                  <a:srgbClr val="FFFE0C"/>
                </a:solidFill>
              </a:rPr>
              <a:t>A brother wronged is more unyielding than a fortified city; disputes are like the barred gates of a citadel.</a:t>
            </a:r>
            <a:endParaRPr lang="en-EN" i="1" dirty="0">
              <a:solidFill>
                <a:srgbClr val="FFFE0C"/>
              </a:solidFill>
            </a:endParaRPr>
          </a:p>
        </p:txBody>
      </p:sp>
    </p:spTree>
    <p:extLst>
      <p:ext uri="{BB962C8B-B14F-4D97-AF65-F5344CB8AC3E}">
        <p14:creationId xmlns:p14="http://schemas.microsoft.com/office/powerpoint/2010/main" val="6981481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749-3CB9-DDC8-2416-863EB062BE18}"/>
              </a:ext>
            </a:extLst>
          </p:cNvPr>
          <p:cNvSpPr>
            <a:spLocks noGrp="1"/>
          </p:cNvSpPr>
          <p:nvPr>
            <p:ph type="title"/>
          </p:nvPr>
        </p:nvSpPr>
        <p:spPr>
          <a:xfrm>
            <a:off x="838200" y="365126"/>
            <a:ext cx="2694709" cy="632402"/>
          </a:xfrm>
        </p:spPr>
        <p:txBody>
          <a:bodyPr>
            <a:normAutofit fontScale="90000"/>
          </a:bodyPr>
          <a:lstStyle/>
          <a:p>
            <a:r>
              <a:rPr lang="en-EN" dirty="0"/>
              <a:t>References:</a:t>
            </a:r>
          </a:p>
        </p:txBody>
      </p:sp>
      <p:sp>
        <p:nvSpPr>
          <p:cNvPr id="3" name="Content Placeholder 2">
            <a:extLst>
              <a:ext uri="{FF2B5EF4-FFF2-40B4-BE49-F238E27FC236}">
                <a16:creationId xmlns:a16="http://schemas.microsoft.com/office/drawing/2014/main" id="{DD36A88E-116B-3953-D150-08D5BD2CA606}"/>
              </a:ext>
            </a:extLst>
          </p:cNvPr>
          <p:cNvSpPr>
            <a:spLocks noGrp="1"/>
          </p:cNvSpPr>
          <p:nvPr>
            <p:ph idx="1"/>
          </p:nvPr>
        </p:nvSpPr>
        <p:spPr>
          <a:xfrm>
            <a:off x="256308" y="997528"/>
            <a:ext cx="11705707" cy="5495346"/>
          </a:xfrm>
        </p:spPr>
        <p:txBody>
          <a:bodyPr>
            <a:normAutofit/>
          </a:bodyPr>
          <a:lstStyle/>
          <a:p>
            <a:r>
              <a:rPr lang="en-US" sz="1800" dirty="0"/>
              <a:t>REF:</a:t>
            </a:r>
            <a:endParaRPr lang="en-EN" sz="1800" dirty="0"/>
          </a:p>
          <a:p>
            <a:pPr lvl="1"/>
            <a:r>
              <a:rPr lang="en-US" sz="1400" u="sng" dirty="0">
                <a:hlinkClick r:id="rId2"/>
              </a:rPr>
              <a:t>http://exclusive.multibriefs.com/content/</a:t>
            </a:r>
            <a:r>
              <a:rPr lang="en-US" sz="1400" u="sng" dirty="0">
                <a:highlight>
                  <a:srgbClr val="FFFF00"/>
                </a:highlight>
                <a:hlinkClick r:id="rId2"/>
              </a:rPr>
              <a:t>what-makes-a-difficult-conversation-difficult</a:t>
            </a:r>
            <a:r>
              <a:rPr lang="en-US" sz="1400" u="sng" dirty="0">
                <a:hlinkClick r:id="rId2"/>
              </a:rPr>
              <a:t>/business-management-services-risk-management</a:t>
            </a:r>
            <a:endParaRPr lang="en-US" sz="1400" u="sng" dirty="0"/>
          </a:p>
          <a:p>
            <a:pPr marL="457200" lvl="1" indent="0">
              <a:buNone/>
            </a:pPr>
            <a:endParaRPr lang="en-EN" sz="1400" dirty="0"/>
          </a:p>
          <a:p>
            <a:pPr lvl="1"/>
            <a:r>
              <a:rPr lang="en-US" sz="1400" dirty="0">
                <a:hlinkClick r:id="rId3"/>
              </a:rPr>
              <a:t>https://faithgateway.com/blogs/christian-books/</a:t>
            </a:r>
            <a:r>
              <a:rPr lang="en-US" sz="1400" dirty="0">
                <a:highlight>
                  <a:srgbClr val="FFFF00"/>
                </a:highlight>
                <a:hlinkClick r:id="rId3"/>
              </a:rPr>
              <a:t>grace-and-truth-in-difficult-conversations</a:t>
            </a:r>
            <a:r>
              <a:rPr lang="en-US" sz="1400" dirty="0">
                <a:hlinkClick r:id="rId3"/>
              </a:rPr>
              <a:t>/#.YhkuiujMJPZ</a:t>
            </a:r>
            <a:endParaRPr lang="en-US" sz="1400" dirty="0"/>
          </a:p>
          <a:p>
            <a:pPr marL="457200" lvl="1" indent="0">
              <a:buNone/>
            </a:pPr>
            <a:endParaRPr lang="en-US" sz="1400" dirty="0"/>
          </a:p>
          <a:p>
            <a:pPr lvl="1"/>
            <a:r>
              <a:rPr lang="en-US" sz="1400" dirty="0">
                <a:hlinkClick r:id="rId4"/>
              </a:rPr>
              <a:t>https://www.crosswalk.com/faith/spiritual-life/</a:t>
            </a:r>
            <a:r>
              <a:rPr lang="en-US" sz="1400" dirty="0">
                <a:highlight>
                  <a:srgbClr val="FFFF00"/>
                </a:highlight>
                <a:hlinkClick r:id="rId4"/>
              </a:rPr>
              <a:t>principles-for-approaching-difficult-conversations</a:t>
            </a:r>
            <a:r>
              <a:rPr lang="en-US" sz="1400" dirty="0">
                <a:hlinkClick r:id="rId4"/>
              </a:rPr>
              <a:t>.html</a:t>
            </a:r>
            <a:endParaRPr lang="en-US" sz="1400" dirty="0"/>
          </a:p>
          <a:p>
            <a:pPr marL="457200" lvl="1" indent="0">
              <a:buNone/>
            </a:pPr>
            <a:endParaRPr lang="en-US" sz="1400" dirty="0"/>
          </a:p>
          <a:p>
            <a:pPr lvl="1"/>
            <a:r>
              <a:rPr lang="en-US" sz="1400" dirty="0">
                <a:hlinkClick r:id="rId5"/>
              </a:rPr>
              <a:t>https://www.linkedin.com/pulse/</a:t>
            </a:r>
            <a:r>
              <a:rPr lang="en-US" sz="1400" dirty="0">
                <a:highlight>
                  <a:srgbClr val="FFFF00"/>
                </a:highlight>
                <a:hlinkClick r:id="rId5"/>
              </a:rPr>
              <a:t>what-happens-when-we-dont-have-difficul</a:t>
            </a:r>
            <a:r>
              <a:rPr lang="en-US" sz="1400" dirty="0">
                <a:hlinkClick r:id="rId5"/>
              </a:rPr>
              <a:t>t-donal-o-reardon</a:t>
            </a:r>
            <a:endParaRPr lang="en-US" sz="1400" dirty="0"/>
          </a:p>
          <a:p>
            <a:pPr marL="457200" lvl="1" indent="0">
              <a:buNone/>
            </a:pPr>
            <a:endParaRPr lang="en-US" sz="1400" dirty="0"/>
          </a:p>
          <a:p>
            <a:pPr lvl="1"/>
            <a:r>
              <a:rPr lang="en-US" sz="1400" dirty="0">
                <a:hlinkClick r:id="rId6"/>
              </a:rPr>
              <a:t>https://www.linkedin.com/pulse/so-hidden-</a:t>
            </a:r>
            <a:r>
              <a:rPr lang="en-US" sz="1400" dirty="0">
                <a:highlight>
                  <a:srgbClr val="FFFF00"/>
                </a:highlight>
                <a:hlinkClick r:id="rId6"/>
              </a:rPr>
              <a:t>cost-avoiding-difficult-conversations</a:t>
            </a:r>
            <a:r>
              <a:rPr lang="en-US" sz="1400" dirty="0">
                <a:hlinkClick r:id="rId6"/>
              </a:rPr>
              <a:t>-dr-sarah-howling?trk=pulse-article</a:t>
            </a:r>
            <a:endParaRPr lang="en-US" sz="1400" dirty="0"/>
          </a:p>
          <a:p>
            <a:pPr marL="457200" lvl="1" indent="0">
              <a:buNone/>
            </a:pPr>
            <a:endParaRPr lang="en-US" sz="1400" dirty="0"/>
          </a:p>
          <a:p>
            <a:pPr lvl="1"/>
            <a:r>
              <a:rPr lang="en-US" sz="1400" dirty="0">
                <a:hlinkClick r:id="rId7"/>
              </a:rPr>
              <a:t>https://www.</a:t>
            </a:r>
            <a:r>
              <a:rPr lang="en-US" sz="1400" dirty="0">
                <a:highlight>
                  <a:srgbClr val="FFFF00"/>
                </a:highlight>
                <a:hlinkClick r:id="rId7"/>
              </a:rPr>
              <a:t>acas</a:t>
            </a:r>
            <a:r>
              <a:rPr lang="en-US" sz="1400" dirty="0">
                <a:hlinkClick r:id="rId7"/>
              </a:rPr>
              <a:t>.org.uk/about-us</a:t>
            </a:r>
            <a:endParaRPr lang="en-US" sz="1400" dirty="0"/>
          </a:p>
          <a:p>
            <a:pPr marL="457200" lvl="1" indent="0">
              <a:buNone/>
            </a:pPr>
            <a:endParaRPr lang="en-US" sz="1400" dirty="0"/>
          </a:p>
          <a:p>
            <a:pPr lvl="1"/>
            <a:r>
              <a:rPr lang="en-US" sz="1400" dirty="0">
                <a:hlinkClick r:id="rId8"/>
              </a:rPr>
              <a:t>https://www.afr.com/work-and-careers/management/masterclass</a:t>
            </a:r>
            <a:r>
              <a:rPr lang="en-US" sz="1400" dirty="0">
                <a:highlight>
                  <a:srgbClr val="FFFF00"/>
                </a:highlight>
                <a:hlinkClick r:id="rId8"/>
              </a:rPr>
              <a:t>-three-tips-for-having-difficult-conversations</a:t>
            </a:r>
            <a:r>
              <a:rPr lang="en-US" sz="1400" dirty="0">
                <a:hlinkClick r:id="rId8"/>
              </a:rPr>
              <a:t>-20210527-p57vuc</a:t>
            </a:r>
            <a:endParaRPr lang="en-US" sz="1400" dirty="0"/>
          </a:p>
          <a:p>
            <a:pPr marL="457200" lvl="1" indent="0">
              <a:buNone/>
            </a:pPr>
            <a:endParaRPr lang="en-US" sz="1400" dirty="0"/>
          </a:p>
          <a:p>
            <a:r>
              <a:rPr lang="en-US" sz="1800" dirty="0"/>
              <a:t>Books:</a:t>
            </a:r>
          </a:p>
          <a:p>
            <a:pPr lvl="1"/>
            <a:r>
              <a:rPr lang="en-US" sz="1400" dirty="0"/>
              <a:t>Cuss, S. (2019). </a:t>
            </a:r>
            <a:r>
              <a:rPr lang="en-US" sz="1400" i="1" dirty="0"/>
              <a:t>Managing Leadership Anxiety: Yours and Theirs</a:t>
            </a:r>
            <a:r>
              <a:rPr lang="en-US" sz="1400" dirty="0"/>
              <a:t>. Thomas Nelson.</a:t>
            </a:r>
          </a:p>
          <a:p>
            <a:pPr lvl="1"/>
            <a:endParaRPr lang="en-US" sz="1600" dirty="0"/>
          </a:p>
          <a:p>
            <a:pPr lvl="1"/>
            <a:endParaRPr lang="en-EN" sz="1600" dirty="0"/>
          </a:p>
        </p:txBody>
      </p:sp>
    </p:spTree>
    <p:extLst>
      <p:ext uri="{BB962C8B-B14F-4D97-AF65-F5344CB8AC3E}">
        <p14:creationId xmlns:p14="http://schemas.microsoft.com/office/powerpoint/2010/main" val="136092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6FBE532-B457-2E42-9889-28C602E28663}"/>
              </a:ext>
            </a:extLst>
          </p:cNvPr>
          <p:cNvSpPr>
            <a:spLocks noGrp="1"/>
          </p:cNvSpPr>
          <p:nvPr>
            <p:ph type="title"/>
          </p:nvPr>
        </p:nvSpPr>
        <p:spPr>
          <a:xfrm>
            <a:off x="385886" y="2262014"/>
            <a:ext cx="3991795" cy="2333970"/>
          </a:xfrm>
        </p:spPr>
        <p:txBody>
          <a:bodyPr vert="horz" lIns="91440" tIns="45720" rIns="91440" bIns="45720" rtlCol="0" anchor="b">
            <a:noAutofit/>
          </a:bodyPr>
          <a:lstStyle/>
          <a:p>
            <a:r>
              <a:rPr lang="en-US" sz="5400" kern="1200" dirty="0">
                <a:solidFill>
                  <a:schemeClr val="tx1"/>
                </a:solidFill>
                <a:latin typeface="+mj-lt"/>
                <a:ea typeface="+mj-ea"/>
                <a:cs typeface="+mj-cs"/>
              </a:rPr>
              <a:t>Why are hard conversations so hard?</a:t>
            </a:r>
          </a:p>
        </p:txBody>
      </p:sp>
      <p:cxnSp>
        <p:nvCxnSpPr>
          <p:cNvPr id="141" name="Straight Connector 14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ow Do Rocks Get Their Colors? | Wonderopolis">
            <a:extLst>
              <a:ext uri="{FF2B5EF4-FFF2-40B4-BE49-F238E27FC236}">
                <a16:creationId xmlns:a16="http://schemas.microsoft.com/office/drawing/2014/main" id="{B3199152-772E-214F-8618-CFB4EFB82AE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905" r="9757" b="-1"/>
          <a:stretch/>
        </p:blipFill>
        <p:spPr bwMode="auto">
          <a:xfrm rot="16200000">
            <a:off x="5700868" y="885823"/>
            <a:ext cx="5724168" cy="50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772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7AAA1C-065C-F882-000C-B6C11E1C7921}"/>
              </a:ext>
            </a:extLst>
          </p:cNvPr>
          <p:cNvSpPr txBox="1"/>
          <p:nvPr/>
        </p:nvSpPr>
        <p:spPr>
          <a:xfrm>
            <a:off x="489857" y="388962"/>
            <a:ext cx="578031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What do you think?</a:t>
            </a:r>
          </a:p>
        </p:txBody>
      </p:sp>
      <p:sp>
        <p:nvSpPr>
          <p:cNvPr id="3" name="Content Placeholder 2">
            <a:extLst>
              <a:ext uri="{FF2B5EF4-FFF2-40B4-BE49-F238E27FC236}">
                <a16:creationId xmlns:a16="http://schemas.microsoft.com/office/drawing/2014/main" id="{C90F1CD5-281A-3EBD-2F88-15662CCF684C}"/>
              </a:ext>
            </a:extLst>
          </p:cNvPr>
          <p:cNvSpPr>
            <a:spLocks noGrp="1"/>
          </p:cNvSpPr>
          <p:nvPr>
            <p:ph idx="1"/>
          </p:nvPr>
        </p:nvSpPr>
        <p:spPr>
          <a:xfrm>
            <a:off x="261257" y="2075716"/>
            <a:ext cx="6488884" cy="4488370"/>
          </a:xfrm>
        </p:spPr>
        <p:txBody>
          <a:bodyPr vert="horz" lIns="91440" tIns="45720" rIns="91440" bIns="45720" rtlCol="0" anchor="t">
            <a:normAutofit fontScale="92500" lnSpcReduction="10000"/>
          </a:bodyPr>
          <a:lstStyle/>
          <a:p>
            <a:pPr marL="0" indent="0">
              <a:spcBef>
                <a:spcPts val="0"/>
              </a:spcBef>
              <a:buNone/>
            </a:pPr>
            <a:r>
              <a:rPr lang="en-US" sz="3500" b="1" i="1" dirty="0">
                <a:latin typeface="+mj-lt"/>
              </a:rPr>
              <a:t>Break into groups of 3 or 4 and talk among yourselves:</a:t>
            </a:r>
          </a:p>
          <a:p>
            <a:pPr marL="0">
              <a:spcBef>
                <a:spcPts val="0"/>
              </a:spcBef>
            </a:pPr>
            <a:endParaRPr lang="en-US" sz="2600" dirty="0">
              <a:latin typeface="+mj-lt"/>
            </a:endParaRPr>
          </a:p>
          <a:p>
            <a:pPr marL="457200" indent="-457200">
              <a:spcBef>
                <a:spcPts val="0"/>
              </a:spcBef>
              <a:buFont typeface="+mj-lt"/>
              <a:buAutoNum type="arabicPeriod"/>
            </a:pPr>
            <a:r>
              <a:rPr lang="en-US" sz="2600" dirty="0">
                <a:latin typeface="+mj-lt"/>
              </a:rPr>
              <a:t>Generate a list of reasons that you believe explain why hard conversations might be hard. </a:t>
            </a:r>
          </a:p>
          <a:p>
            <a:pPr marL="457200" indent="-457200">
              <a:spcBef>
                <a:spcPts val="0"/>
              </a:spcBef>
              <a:buFont typeface="+mj-lt"/>
              <a:buAutoNum type="arabicPeriod"/>
            </a:pPr>
            <a:endParaRPr lang="en-US" sz="2600" dirty="0">
              <a:latin typeface="+mj-lt"/>
            </a:endParaRPr>
          </a:p>
          <a:p>
            <a:pPr marL="457200" indent="-457200">
              <a:spcBef>
                <a:spcPts val="0"/>
              </a:spcBef>
              <a:buFont typeface="+mj-lt"/>
              <a:buAutoNum type="arabicPeriod"/>
            </a:pPr>
            <a:r>
              <a:rPr lang="en-US" sz="2600" dirty="0">
                <a:latin typeface="+mj-lt"/>
              </a:rPr>
              <a:t>Pick your top 3 factors, that might explain why ‘hard conversations’ are hard.</a:t>
            </a:r>
          </a:p>
          <a:p>
            <a:pPr marL="514350" indent="-514350">
              <a:spcBef>
                <a:spcPts val="0"/>
              </a:spcBef>
              <a:buFont typeface="+mj-lt"/>
              <a:buAutoNum type="arabicPeriod"/>
            </a:pPr>
            <a:endParaRPr lang="en-US" sz="2600" dirty="0">
              <a:latin typeface="+mj-lt"/>
            </a:endParaRPr>
          </a:p>
          <a:p>
            <a:pPr marL="457200" indent="-457200">
              <a:spcBef>
                <a:spcPts val="0"/>
              </a:spcBef>
              <a:buFont typeface="+mj-lt"/>
              <a:buAutoNum type="arabicPeriod"/>
            </a:pPr>
            <a:r>
              <a:rPr lang="en-US" sz="2600" dirty="0">
                <a:latin typeface="+mj-lt"/>
              </a:rPr>
              <a:t>Using one or two words per reason, write your 3 factors onto separate ‘Post It’ notes.</a:t>
            </a:r>
          </a:p>
          <a:p>
            <a:pPr marL="457200" indent="-457200">
              <a:spcBef>
                <a:spcPts val="0"/>
              </a:spcBef>
              <a:buFont typeface="+mj-lt"/>
              <a:buAutoNum type="arabicPeriod"/>
            </a:pPr>
            <a:endParaRPr lang="en-US" sz="2600" dirty="0">
              <a:latin typeface="+mj-lt"/>
            </a:endParaRPr>
          </a:p>
          <a:p>
            <a:pPr marL="457200" indent="-457200">
              <a:spcBef>
                <a:spcPts val="0"/>
              </a:spcBef>
              <a:buFont typeface="+mj-lt"/>
              <a:buAutoNum type="arabicPeriod"/>
            </a:pPr>
            <a:r>
              <a:rPr lang="en-US" dirty="0"/>
              <a:t>Stick them onto the response wall</a:t>
            </a:r>
            <a:r>
              <a:rPr lang="en-US" sz="2600" dirty="0">
                <a:latin typeface="+mj-lt"/>
              </a:rPr>
              <a:t>.</a:t>
            </a:r>
            <a:endParaRPr lang="en-US" sz="1800" dirty="0"/>
          </a:p>
          <a:p>
            <a:endParaRPr lang="en-US" sz="1800" dirty="0"/>
          </a:p>
        </p:txBody>
      </p:sp>
      <p:sp>
        <p:nvSpPr>
          <p:cNvPr id="4103" name="Freeform: Shape 410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Field Gemology: Building a Research Collection and Understanding the  Development of Gem Deposits - Beautiful Certified Gems">
            <a:extLst>
              <a:ext uri="{FF2B5EF4-FFF2-40B4-BE49-F238E27FC236}">
                <a16:creationId xmlns:a16="http://schemas.microsoft.com/office/drawing/2014/main" id="{F61BFAA5-6001-8443-1A20-4ABCB3ECD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27" r="1564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8833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5A14-9387-4C49-A777-CAC4787460ED}"/>
              </a:ext>
            </a:extLst>
          </p:cNvPr>
          <p:cNvSpPr>
            <a:spLocks noGrp="1"/>
          </p:cNvSpPr>
          <p:nvPr>
            <p:ph type="title"/>
          </p:nvPr>
        </p:nvSpPr>
        <p:spPr>
          <a:xfrm>
            <a:off x="7367427" y="1230578"/>
            <a:ext cx="4607907" cy="4396844"/>
          </a:xfrm>
        </p:spPr>
        <p:txBody>
          <a:bodyPr vert="horz" lIns="91440" tIns="45720" rIns="91440" bIns="45720" rtlCol="0" anchor="b">
            <a:normAutofit fontScale="90000"/>
          </a:bodyPr>
          <a:lstStyle/>
          <a:p>
            <a:pPr algn="ctr"/>
            <a:r>
              <a:rPr lang="en-US" sz="5400" dirty="0"/>
              <a:t>Given that it’s so tough, when is a hard conversation important enough to have?</a:t>
            </a:r>
          </a:p>
        </p:txBody>
      </p:sp>
      <p:sp>
        <p:nvSpPr>
          <p:cNvPr id="5144" name="Freeform: Shape 514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80 Jeweler Inspecting A Diamond With Tweezers Stock Photos, Pictures &amp;  Royalty-Free Images - iStock">
            <a:extLst>
              <a:ext uri="{FF2B5EF4-FFF2-40B4-BE49-F238E27FC236}">
                <a16:creationId xmlns:a16="http://schemas.microsoft.com/office/drawing/2014/main" id="{E816BDA8-E3EF-CCBF-07B0-9336266FF6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03" b="15567"/>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852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E42C-A760-95DB-59C4-6AD6897C9251}"/>
              </a:ext>
            </a:extLst>
          </p:cNvPr>
          <p:cNvSpPr>
            <a:spLocks noGrp="1"/>
          </p:cNvSpPr>
          <p:nvPr>
            <p:ph type="title"/>
          </p:nvPr>
        </p:nvSpPr>
        <p:spPr>
          <a:xfrm>
            <a:off x="495759" y="230447"/>
            <a:ext cx="5314536" cy="972615"/>
          </a:xfrm>
        </p:spPr>
        <p:txBody>
          <a:bodyPr>
            <a:normAutofit/>
          </a:bodyPr>
          <a:lstStyle/>
          <a:p>
            <a:r>
              <a:rPr lang="en-US" b="1" dirty="0"/>
              <a:t>What do you think?</a:t>
            </a:r>
            <a:endParaRPr lang="en-EN" dirty="0">
              <a:latin typeface="+mn-lt"/>
            </a:endParaRPr>
          </a:p>
        </p:txBody>
      </p:sp>
      <p:sp>
        <p:nvSpPr>
          <p:cNvPr id="3" name="Content Placeholder 2">
            <a:extLst>
              <a:ext uri="{FF2B5EF4-FFF2-40B4-BE49-F238E27FC236}">
                <a16:creationId xmlns:a16="http://schemas.microsoft.com/office/drawing/2014/main" id="{1053BF87-E439-2868-6876-C1F098E460C9}"/>
              </a:ext>
            </a:extLst>
          </p:cNvPr>
          <p:cNvSpPr>
            <a:spLocks noGrp="1"/>
          </p:cNvSpPr>
          <p:nvPr>
            <p:ph idx="1"/>
          </p:nvPr>
        </p:nvSpPr>
        <p:spPr>
          <a:xfrm>
            <a:off x="215295" y="1556010"/>
            <a:ext cx="6534846" cy="4543132"/>
          </a:xfrm>
        </p:spPr>
        <p:txBody>
          <a:bodyPr anchor="t">
            <a:normAutofit/>
          </a:bodyPr>
          <a:lstStyle/>
          <a:p>
            <a:pPr marL="0" indent="0">
              <a:spcBef>
                <a:spcPts val="0"/>
              </a:spcBef>
              <a:buNone/>
            </a:pPr>
            <a:r>
              <a:rPr lang="en-US" sz="3200" b="1" i="1" dirty="0"/>
              <a:t>Break into your groups again and talk among yourselves:</a:t>
            </a:r>
          </a:p>
          <a:p>
            <a:pPr marL="0">
              <a:spcBef>
                <a:spcPts val="0"/>
              </a:spcBef>
            </a:pPr>
            <a:endParaRPr lang="en-US" sz="1800" dirty="0"/>
          </a:p>
          <a:p>
            <a:pPr marL="457200" indent="-457200">
              <a:spcBef>
                <a:spcPts val="0"/>
              </a:spcBef>
              <a:buFont typeface="+mj-lt"/>
              <a:buAutoNum type="arabicPeriod"/>
            </a:pPr>
            <a:r>
              <a:rPr lang="en-US" sz="2400" dirty="0"/>
              <a:t>This time agree on at least 2 reasons to explain why hard conversations need to take place. </a:t>
            </a:r>
          </a:p>
          <a:p>
            <a:pPr marL="457200" indent="-457200">
              <a:spcBef>
                <a:spcPts val="0"/>
              </a:spcBef>
              <a:buFont typeface="+mj-lt"/>
              <a:buAutoNum type="arabicPeriod"/>
            </a:pPr>
            <a:endParaRPr lang="en-US" sz="2400" dirty="0"/>
          </a:p>
          <a:p>
            <a:pPr marL="457200" indent="-457200">
              <a:spcBef>
                <a:spcPts val="0"/>
              </a:spcBef>
              <a:buFont typeface="+mj-lt"/>
              <a:buAutoNum type="arabicPeriod"/>
            </a:pPr>
            <a:r>
              <a:rPr lang="en-US" sz="2400" dirty="0"/>
              <a:t>Pick your top 2 reasons, explaining why you believe ‘hard conversations’ are necessary.</a:t>
            </a:r>
          </a:p>
          <a:p>
            <a:pPr marL="514350" indent="-514350">
              <a:spcBef>
                <a:spcPts val="0"/>
              </a:spcBef>
              <a:buFont typeface="+mj-lt"/>
              <a:buAutoNum type="arabicPeriod"/>
            </a:pPr>
            <a:endParaRPr lang="en-US" sz="2400" dirty="0"/>
          </a:p>
          <a:p>
            <a:pPr marL="457200" indent="-457200">
              <a:spcBef>
                <a:spcPts val="0"/>
              </a:spcBef>
              <a:buFont typeface="+mj-lt"/>
              <a:buAutoNum type="arabicPeriod"/>
            </a:pPr>
            <a:r>
              <a:rPr lang="en-US" sz="2400" dirty="0"/>
              <a:t>Write down your 2 reasons onto a ‘Post It’ notes.</a:t>
            </a:r>
          </a:p>
          <a:p>
            <a:pPr marL="457200" indent="-457200">
              <a:spcBef>
                <a:spcPts val="0"/>
              </a:spcBef>
              <a:buFont typeface="+mj-lt"/>
              <a:buAutoNum type="arabicPeriod"/>
            </a:pPr>
            <a:endParaRPr lang="en-US" sz="2400" dirty="0"/>
          </a:p>
          <a:p>
            <a:pPr marL="457200" indent="-457200">
              <a:spcBef>
                <a:spcPts val="0"/>
              </a:spcBef>
              <a:buFont typeface="+mj-lt"/>
              <a:buAutoNum type="arabicPeriod"/>
            </a:pPr>
            <a:r>
              <a:rPr lang="en-US" sz="2400" dirty="0"/>
              <a:t>Stick them on the response wall.</a:t>
            </a:r>
          </a:p>
          <a:p>
            <a:pPr marL="0" indent="0">
              <a:buNone/>
            </a:pPr>
            <a:endParaRPr lang="en-EN" sz="1800" i="1" dirty="0"/>
          </a:p>
        </p:txBody>
      </p:sp>
      <p:sp>
        <p:nvSpPr>
          <p:cNvPr id="8204" name="Freeform: Shape 820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Making Gemstones | Science History Institute">
            <a:extLst>
              <a:ext uri="{FF2B5EF4-FFF2-40B4-BE49-F238E27FC236}">
                <a16:creationId xmlns:a16="http://schemas.microsoft.com/office/drawing/2014/main" id="{3D957539-6665-9B31-8286-1173CBA51C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6" r="16621"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39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328" name="Rectangle 1132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E6CB99A-4F64-FD63-6BD3-5ED8258B688F}"/>
              </a:ext>
            </a:extLst>
          </p:cNvPr>
          <p:cNvSpPr>
            <a:spLocks noGrp="1"/>
          </p:cNvSpPr>
          <p:nvPr>
            <p:ph type="title"/>
          </p:nvPr>
        </p:nvSpPr>
        <p:spPr>
          <a:xfrm>
            <a:off x="836676" y="258672"/>
            <a:ext cx="10515600" cy="1133859"/>
          </a:xfrm>
        </p:spPr>
        <p:txBody>
          <a:bodyPr>
            <a:normAutofit/>
          </a:bodyPr>
          <a:lstStyle/>
          <a:p>
            <a:pPr algn="ctr"/>
            <a:r>
              <a:rPr lang="en-US" sz="3700" b="1" u="sng" dirty="0"/>
              <a:t>Reflection</a:t>
            </a:r>
            <a:r>
              <a:rPr lang="en-US" sz="3700" dirty="0"/>
              <a:t>: S</a:t>
            </a:r>
            <a:r>
              <a:rPr lang="en-EN" sz="3700" dirty="0"/>
              <a:t>ome helpful questions that relate to having hard conversations, that are worth considering!</a:t>
            </a:r>
          </a:p>
        </p:txBody>
      </p:sp>
      <p:cxnSp>
        <p:nvCxnSpPr>
          <p:cNvPr id="11330" name="Straight Connector 11329">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11266" name="Picture 2" descr="Exploring the Chinese Gem and Jewelry Industry | Gems &amp; Gemology">
            <a:extLst>
              <a:ext uri="{FF2B5EF4-FFF2-40B4-BE49-F238E27FC236}">
                <a16:creationId xmlns:a16="http://schemas.microsoft.com/office/drawing/2014/main" id="{46EC6511-626E-A364-9D29-FFFEA1C66D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87" r="32847" b="1"/>
          <a:stretch/>
        </p:blipFill>
        <p:spPr bwMode="auto">
          <a:xfrm>
            <a:off x="696272" y="2724349"/>
            <a:ext cx="3074450" cy="33740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9B5231-F059-FC00-3F59-F5F3FF3ADB5A}"/>
              </a:ext>
            </a:extLst>
          </p:cNvPr>
          <p:cNvSpPr>
            <a:spLocks noGrp="1"/>
          </p:cNvSpPr>
          <p:nvPr>
            <p:ph idx="1"/>
          </p:nvPr>
        </p:nvSpPr>
        <p:spPr>
          <a:xfrm>
            <a:off x="4733194" y="1743958"/>
            <a:ext cx="6924175" cy="4732256"/>
          </a:xfrm>
        </p:spPr>
        <p:txBody>
          <a:bodyPr anchor="t">
            <a:normAutofit fontScale="92500" lnSpcReduction="20000"/>
          </a:bodyPr>
          <a:lstStyle/>
          <a:p>
            <a:pPr marL="0" indent="0">
              <a:buNone/>
            </a:pPr>
            <a:r>
              <a:rPr lang="en-US" sz="2600" b="1" i="1" dirty="0">
                <a:solidFill>
                  <a:srgbClr val="FFFE0C"/>
                </a:solidFill>
                <a:latin typeface="+mj-lt"/>
              </a:rPr>
              <a:t>Call to mind a difficult conversation that you can recall, and reflect on that through these six questions:</a:t>
            </a:r>
          </a:p>
          <a:p>
            <a:pPr marL="0" indent="0">
              <a:buNone/>
            </a:pPr>
            <a:endParaRPr lang="en-EN" sz="1400" dirty="0">
              <a:latin typeface="+mj-lt"/>
            </a:endParaRPr>
          </a:p>
          <a:p>
            <a:pPr marL="0" indent="0">
              <a:buNone/>
            </a:pPr>
            <a:endParaRPr lang="en-EN" sz="1400" dirty="0">
              <a:latin typeface="+mj-lt"/>
            </a:endParaRPr>
          </a:p>
          <a:p>
            <a:pPr marL="514350" indent="-514350">
              <a:buFont typeface="+mj-lt"/>
              <a:buAutoNum type="arabicPeriod"/>
            </a:pPr>
            <a:r>
              <a:rPr lang="en-US" sz="2600" dirty="0">
                <a:latin typeface="+mj-lt"/>
              </a:rPr>
              <a:t>What was the issue that precipitated the conversation? </a:t>
            </a:r>
          </a:p>
          <a:p>
            <a:pPr marL="514350" indent="-514350">
              <a:buFont typeface="+mj-lt"/>
              <a:buAutoNum type="arabicPeriod"/>
            </a:pPr>
            <a:r>
              <a:rPr lang="en-US" sz="2600" dirty="0">
                <a:latin typeface="+mj-lt"/>
              </a:rPr>
              <a:t>How much time did you spend preparing for the conversation? </a:t>
            </a:r>
            <a:endParaRPr lang="en-EN" sz="2600" dirty="0">
              <a:latin typeface="+mj-lt"/>
            </a:endParaRPr>
          </a:p>
          <a:p>
            <a:pPr marL="514350" indent="-514350">
              <a:buFont typeface="+mj-lt"/>
              <a:buAutoNum type="arabicPeriod"/>
            </a:pPr>
            <a:r>
              <a:rPr lang="en-US" sz="2600" dirty="0">
                <a:latin typeface="+mj-lt"/>
              </a:rPr>
              <a:t>What were the emotions you were feeling? </a:t>
            </a:r>
          </a:p>
          <a:p>
            <a:pPr marL="514350" indent="-514350">
              <a:buFont typeface="+mj-lt"/>
              <a:buAutoNum type="arabicPeriod"/>
            </a:pPr>
            <a:r>
              <a:rPr lang="en-US" sz="2600" dirty="0">
                <a:latin typeface="+mj-lt"/>
              </a:rPr>
              <a:t>How clearly were you or the other person thinking during the heated portions? </a:t>
            </a:r>
            <a:endParaRPr lang="en-EN" sz="2600" dirty="0">
              <a:latin typeface="+mj-lt"/>
            </a:endParaRPr>
          </a:p>
          <a:p>
            <a:pPr marL="514350" indent="-514350">
              <a:buFont typeface="+mj-lt"/>
              <a:buAutoNum type="arabicPeriod"/>
            </a:pPr>
            <a:r>
              <a:rPr lang="en-US" sz="2600" dirty="0">
                <a:latin typeface="+mj-lt"/>
              </a:rPr>
              <a:t>Was there any relational damage control that had to be done afterwards?</a:t>
            </a:r>
          </a:p>
          <a:p>
            <a:pPr marL="514350" indent="-514350">
              <a:buFont typeface="+mj-lt"/>
              <a:buAutoNum type="arabicPeriod"/>
            </a:pPr>
            <a:r>
              <a:rPr lang="en-US" sz="2600" dirty="0">
                <a:latin typeface="+mj-lt"/>
              </a:rPr>
              <a:t>Did the issue addressed get blown out of proportion at all?</a:t>
            </a:r>
            <a:endParaRPr lang="en-EN" sz="2600" dirty="0">
              <a:latin typeface="+mj-lt"/>
            </a:endParaRPr>
          </a:p>
        </p:txBody>
      </p:sp>
    </p:spTree>
    <p:extLst>
      <p:ext uri="{BB962C8B-B14F-4D97-AF65-F5344CB8AC3E}">
        <p14:creationId xmlns:p14="http://schemas.microsoft.com/office/powerpoint/2010/main" val="6256605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AFE9-E41A-2E40-9497-C4AD747FD600}"/>
              </a:ext>
            </a:extLst>
          </p:cNvPr>
          <p:cNvSpPr>
            <a:spLocks noGrp="1"/>
          </p:cNvSpPr>
          <p:nvPr>
            <p:ph type="title"/>
          </p:nvPr>
        </p:nvSpPr>
        <p:spPr>
          <a:xfrm>
            <a:off x="6039786" y="564888"/>
            <a:ext cx="5609221" cy="1325563"/>
          </a:xfrm>
        </p:spPr>
        <p:txBody>
          <a:bodyPr>
            <a:normAutofit/>
          </a:bodyPr>
          <a:lstStyle/>
          <a:p>
            <a:r>
              <a:rPr lang="en-EN" dirty="0"/>
              <a:t>How then do I approach a difficult conversation?</a:t>
            </a:r>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Stones in water  river rocks stock pictures, royalty-free photos &amp; images">
            <a:extLst>
              <a:ext uri="{FF2B5EF4-FFF2-40B4-BE49-F238E27FC236}">
                <a16:creationId xmlns:a16="http://schemas.microsoft.com/office/drawing/2014/main" id="{C443C139-EA6D-694A-BF96-814ADD7054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24" r="12042" b="2"/>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id="{03491345-0685-2891-A311-57E04A129186}"/>
              </a:ext>
            </a:extLst>
          </p:cNvPr>
          <p:cNvSpPr>
            <a:spLocks noGrp="1"/>
          </p:cNvSpPr>
          <p:nvPr>
            <p:ph idx="1"/>
          </p:nvPr>
        </p:nvSpPr>
        <p:spPr>
          <a:xfrm>
            <a:off x="5609220" y="2153624"/>
            <a:ext cx="6470354" cy="4481011"/>
          </a:xfrm>
        </p:spPr>
        <p:txBody>
          <a:bodyPr anchor="t">
            <a:normAutofit/>
          </a:bodyPr>
          <a:lstStyle/>
          <a:p>
            <a:r>
              <a:rPr lang="en-US" sz="3200" dirty="0"/>
              <a:t>To consider:</a:t>
            </a:r>
          </a:p>
          <a:p>
            <a:pPr lvl="1"/>
            <a:r>
              <a:rPr lang="en-US" dirty="0"/>
              <a:t>The Topic of the conversation</a:t>
            </a:r>
          </a:p>
          <a:p>
            <a:pPr lvl="1"/>
            <a:r>
              <a:rPr lang="en-US" dirty="0"/>
              <a:t>The Process of the conversation</a:t>
            </a:r>
          </a:p>
          <a:p>
            <a:pPr lvl="1"/>
            <a:r>
              <a:rPr lang="en-US" dirty="0"/>
              <a:t>The People involved in the conversation</a:t>
            </a:r>
          </a:p>
          <a:p>
            <a:r>
              <a:rPr lang="en-US" sz="3200" dirty="0"/>
              <a:t>To ensure that:</a:t>
            </a:r>
          </a:p>
          <a:p>
            <a:pPr lvl="1"/>
            <a:r>
              <a:rPr lang="en-US" dirty="0"/>
              <a:t>The outcome is honourable</a:t>
            </a:r>
          </a:p>
          <a:p>
            <a:pPr lvl="1"/>
            <a:r>
              <a:rPr lang="en-US" dirty="0"/>
              <a:t>The conversation is kept factual and clear</a:t>
            </a:r>
          </a:p>
          <a:p>
            <a:pPr lvl="1"/>
            <a:r>
              <a:rPr lang="en-US" dirty="0"/>
              <a:t>The parties involved  are treated in a fair and respectful manner</a:t>
            </a:r>
          </a:p>
          <a:p>
            <a:pPr lvl="1"/>
            <a:endParaRPr lang="en-US" dirty="0"/>
          </a:p>
        </p:txBody>
      </p:sp>
    </p:spTree>
    <p:extLst>
      <p:ext uri="{BB962C8B-B14F-4D97-AF65-F5344CB8AC3E}">
        <p14:creationId xmlns:p14="http://schemas.microsoft.com/office/powerpoint/2010/main" val="1725218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6CD6-D84C-E34F-93C6-04A704C445F1}"/>
              </a:ext>
            </a:extLst>
          </p:cNvPr>
          <p:cNvSpPr>
            <a:spLocks noGrp="1"/>
          </p:cNvSpPr>
          <p:nvPr>
            <p:ph type="title"/>
          </p:nvPr>
        </p:nvSpPr>
        <p:spPr>
          <a:xfrm>
            <a:off x="6096000" y="158850"/>
            <a:ext cx="5609218" cy="1325563"/>
          </a:xfrm>
        </p:spPr>
        <p:txBody>
          <a:bodyPr>
            <a:normAutofit fontScale="90000"/>
          </a:bodyPr>
          <a:lstStyle/>
          <a:p>
            <a:pPr algn="ctr"/>
            <a:r>
              <a:rPr lang="en-EN" sz="3400" dirty="0"/>
              <a:t>Why do the </a:t>
            </a:r>
            <a:r>
              <a:rPr lang="en-EN" sz="3400" i="1" dirty="0"/>
              <a:t>people</a:t>
            </a:r>
            <a:r>
              <a:rPr lang="en-EN" sz="3400" dirty="0"/>
              <a:t>, the </a:t>
            </a:r>
            <a:r>
              <a:rPr lang="en-EN" sz="3400" i="1" dirty="0"/>
              <a:t>process</a:t>
            </a:r>
            <a:r>
              <a:rPr lang="en-EN" sz="3400" dirty="0"/>
              <a:t> and the </a:t>
            </a:r>
            <a:r>
              <a:rPr lang="en-EN" sz="3400" i="1" dirty="0"/>
              <a:t>topic</a:t>
            </a:r>
            <a:r>
              <a:rPr lang="en-EN" sz="3400" dirty="0"/>
              <a:t> need to be carefully considered? </a:t>
            </a:r>
          </a:p>
        </p:txBody>
      </p:sp>
      <p:sp>
        <p:nvSpPr>
          <p:cNvPr id="6171" name="Freeform: Shape 61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8" name="Picture 4" descr="Guide to Gemstone Cut, Color and Saturation | GemstoneGuru">
            <a:extLst>
              <a:ext uri="{FF2B5EF4-FFF2-40B4-BE49-F238E27FC236}">
                <a16:creationId xmlns:a16="http://schemas.microsoft.com/office/drawing/2014/main" id="{3E009C60-9678-4A48-8717-38E4FFB058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56" r="34237" b="-1"/>
          <a:stretch/>
        </p:blipFill>
        <p:spPr bwMode="auto">
          <a:xfrm>
            <a:off x="2" y="-2"/>
            <a:ext cx="5609218" cy="5828852"/>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6152" name="Content Placeholder 6151">
            <a:extLst>
              <a:ext uri="{FF2B5EF4-FFF2-40B4-BE49-F238E27FC236}">
                <a16:creationId xmlns:a16="http://schemas.microsoft.com/office/drawing/2014/main" id="{D9DD3CEE-5F66-707C-9001-C229ADCC42E8}"/>
              </a:ext>
            </a:extLst>
          </p:cNvPr>
          <p:cNvSpPr>
            <a:spLocks noGrp="1"/>
          </p:cNvSpPr>
          <p:nvPr>
            <p:ph idx="1"/>
          </p:nvPr>
        </p:nvSpPr>
        <p:spPr>
          <a:xfrm>
            <a:off x="5609220" y="1655164"/>
            <a:ext cx="6498317" cy="5043986"/>
          </a:xfrm>
        </p:spPr>
        <p:txBody>
          <a:bodyPr anchor="t">
            <a:normAutofit fontScale="85000" lnSpcReduction="10000"/>
          </a:bodyPr>
          <a:lstStyle/>
          <a:p>
            <a:pPr marL="0" indent="0" algn="ctr">
              <a:buNone/>
            </a:pPr>
            <a:r>
              <a:rPr lang="en-US" sz="2600" i="1" dirty="0">
                <a:solidFill>
                  <a:srgbClr val="FFFE0C"/>
                </a:solidFill>
              </a:rPr>
              <a:t>Because conversations are often a balance of emotions AND information. </a:t>
            </a:r>
          </a:p>
          <a:p>
            <a:pPr marL="0" indent="0">
              <a:buNone/>
            </a:pPr>
            <a:r>
              <a:rPr lang="en-US" sz="2400" i="1" dirty="0">
                <a:solidFill>
                  <a:srgbClr val="FFFE0C"/>
                </a:solidFill>
              </a:rPr>
              <a:t>For example:</a:t>
            </a:r>
            <a:endParaRPr lang="en-US" sz="2400" dirty="0">
              <a:solidFill>
                <a:srgbClr val="FFFE0C"/>
              </a:solidFill>
            </a:endParaRPr>
          </a:p>
          <a:p>
            <a:pPr marL="457200" indent="-457200" fontAlgn="base">
              <a:buFont typeface="+mj-lt"/>
              <a:buAutoNum type="arabicPeriod"/>
            </a:pPr>
            <a:r>
              <a:rPr lang="en-US" sz="2400" dirty="0"/>
              <a:t>       When addressing poor performance or conduct:</a:t>
            </a:r>
          </a:p>
          <a:p>
            <a:pPr marL="0" indent="0" fontAlgn="base">
              <a:buNone/>
            </a:pPr>
            <a:r>
              <a:rPr lang="en-US" sz="2400" dirty="0"/>
              <a:t>	</a:t>
            </a:r>
            <a:r>
              <a:rPr lang="en-US" sz="2400" dirty="0">
                <a:solidFill>
                  <a:srgbClr val="FFC000"/>
                </a:solidFill>
              </a:rPr>
              <a:t>– </a:t>
            </a:r>
            <a:r>
              <a:rPr lang="en-US" sz="2400" i="1" dirty="0">
                <a:solidFill>
                  <a:srgbClr val="FFC000"/>
                </a:solidFill>
              </a:rPr>
              <a:t>is it my call/is it in my professional role?</a:t>
            </a:r>
          </a:p>
          <a:p>
            <a:pPr marL="0" indent="0" fontAlgn="base">
              <a:buNone/>
            </a:pPr>
            <a:r>
              <a:rPr lang="en-US" sz="2400" dirty="0"/>
              <a:t>2.  	When dealing with personal problems: </a:t>
            </a:r>
          </a:p>
          <a:p>
            <a:pPr marL="0" indent="0" fontAlgn="base">
              <a:buNone/>
            </a:pPr>
            <a:r>
              <a:rPr lang="en-US" sz="2400" dirty="0"/>
              <a:t>	</a:t>
            </a:r>
            <a:r>
              <a:rPr lang="en-US" sz="2400" dirty="0">
                <a:solidFill>
                  <a:srgbClr val="FFC000"/>
                </a:solidFill>
              </a:rPr>
              <a:t>– </a:t>
            </a:r>
            <a:r>
              <a:rPr lang="en-US" sz="2400" i="1" dirty="0">
                <a:solidFill>
                  <a:srgbClr val="FFC000"/>
                </a:solidFill>
              </a:rPr>
              <a:t>am I the best person? Am I too close?</a:t>
            </a:r>
          </a:p>
          <a:p>
            <a:pPr marL="0" indent="0" fontAlgn="base">
              <a:buNone/>
            </a:pPr>
            <a:r>
              <a:rPr lang="en-US" sz="2400" dirty="0"/>
              <a:t>3.	When investigating complaints or dealing with 	grievances</a:t>
            </a:r>
          </a:p>
          <a:p>
            <a:pPr marL="0" indent="0" fontAlgn="base">
              <a:buNone/>
            </a:pPr>
            <a:r>
              <a:rPr lang="en-US" sz="2400" i="1" dirty="0"/>
              <a:t>	</a:t>
            </a:r>
            <a:r>
              <a:rPr lang="en-US" sz="2400" i="1" dirty="0">
                <a:solidFill>
                  <a:srgbClr val="FFC000"/>
                </a:solidFill>
              </a:rPr>
              <a:t>– do I have the authority/qualifications?</a:t>
            </a:r>
          </a:p>
          <a:p>
            <a:pPr marL="0" indent="0" fontAlgn="base">
              <a:buNone/>
            </a:pPr>
            <a:r>
              <a:rPr lang="en-US" sz="2400" dirty="0"/>
              <a:t>4.	When comforting or reassuring someone</a:t>
            </a:r>
          </a:p>
          <a:p>
            <a:pPr marL="0" indent="0" fontAlgn="base">
              <a:buNone/>
            </a:pPr>
            <a:r>
              <a:rPr lang="en-US" sz="2400" dirty="0"/>
              <a:t>	</a:t>
            </a:r>
            <a:r>
              <a:rPr lang="en-US" sz="2400" i="1" dirty="0">
                <a:solidFill>
                  <a:srgbClr val="FFC000"/>
                </a:solidFill>
              </a:rPr>
              <a:t>– what is the issue &amp; is my help appropriate? </a:t>
            </a:r>
          </a:p>
          <a:p>
            <a:pPr marL="0" indent="0" fontAlgn="base">
              <a:buNone/>
            </a:pPr>
            <a:r>
              <a:rPr lang="en-US" sz="2400" dirty="0"/>
              <a:t>5.	Tackling personality clashes 	</a:t>
            </a:r>
          </a:p>
          <a:p>
            <a:pPr marL="0" indent="0" fontAlgn="base">
              <a:buNone/>
            </a:pPr>
            <a:r>
              <a:rPr lang="en-US" sz="2400" i="1" dirty="0">
                <a:solidFill>
                  <a:srgbClr val="FFC000"/>
                </a:solidFill>
              </a:rPr>
              <a:t>	– is professional mediation required?</a:t>
            </a:r>
          </a:p>
        </p:txBody>
      </p:sp>
      <p:sp>
        <p:nvSpPr>
          <p:cNvPr id="3" name="TextBox 2">
            <a:extLst>
              <a:ext uri="{FF2B5EF4-FFF2-40B4-BE49-F238E27FC236}">
                <a16:creationId xmlns:a16="http://schemas.microsoft.com/office/drawing/2014/main" id="{216D5617-3CE5-F517-B99B-1D6C2A306AC4}"/>
              </a:ext>
            </a:extLst>
          </p:cNvPr>
          <p:cNvSpPr txBox="1"/>
          <p:nvPr/>
        </p:nvSpPr>
        <p:spPr>
          <a:xfrm>
            <a:off x="268529" y="6391373"/>
            <a:ext cx="4520288" cy="307777"/>
          </a:xfrm>
          <a:prstGeom prst="rect">
            <a:avLst/>
          </a:prstGeom>
          <a:noFill/>
        </p:spPr>
        <p:txBody>
          <a:bodyPr wrap="square" rtlCol="0">
            <a:spAutoFit/>
          </a:bodyPr>
          <a:lstStyle/>
          <a:p>
            <a:r>
              <a:rPr lang="en-US" sz="1400" i="1" dirty="0"/>
              <a:t>The Advisory, Conciliation and Arbitration Service (ACAS)</a:t>
            </a:r>
          </a:p>
        </p:txBody>
      </p:sp>
    </p:spTree>
    <p:extLst>
      <p:ext uri="{BB962C8B-B14F-4D97-AF65-F5344CB8AC3E}">
        <p14:creationId xmlns:p14="http://schemas.microsoft.com/office/powerpoint/2010/main" val="1629482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E34A7AD-E7CE-BF84-D820-07DE47E6149E}"/>
              </a:ext>
            </a:extLst>
          </p:cNvPr>
          <p:cNvSpPr txBox="1"/>
          <p:nvPr/>
        </p:nvSpPr>
        <p:spPr>
          <a:xfrm>
            <a:off x="97277" y="2039589"/>
            <a:ext cx="6401166" cy="4595658"/>
          </a:xfrm>
          <a:prstGeom prst="rect">
            <a:avLst/>
          </a:prstGeom>
        </p:spPr>
        <p:txBody>
          <a:bodyPr vert="horz" lIns="91440" tIns="45720" rIns="91440" bIns="45720" rtlCol="0" anchor="t">
            <a:normAutofit fontScale="92500" lnSpcReduction="20000"/>
          </a:bodyPr>
          <a:lstStyle/>
          <a:p>
            <a:pPr marL="285750" lvl="0" indent="-228600">
              <a:lnSpc>
                <a:spcPct val="150000"/>
              </a:lnSpc>
              <a:buFont typeface="Arial" panose="020B0604020202020204" pitchFamily="34" charset="0"/>
              <a:buChar char="•"/>
              <a:defRPr/>
            </a:pPr>
            <a:r>
              <a:rPr lang="en-US" sz="2400" i="1" dirty="0"/>
              <a:t>Am I terrified of confrontation?</a:t>
            </a:r>
          </a:p>
          <a:p>
            <a:pPr marL="285750" lvl="0" indent="-228600">
              <a:lnSpc>
                <a:spcPct val="150000"/>
              </a:lnSpc>
              <a:buFont typeface="Arial" panose="020B0604020202020204" pitchFamily="34" charset="0"/>
              <a:buChar char="•"/>
              <a:defRPr/>
            </a:pPr>
            <a:r>
              <a:rPr lang="en-US" sz="2400" i="1" dirty="0"/>
              <a:t>Do I have difficulty admitting I am wrong?</a:t>
            </a:r>
          </a:p>
          <a:p>
            <a:pPr marL="285750" lvl="0" indent="-228600">
              <a:lnSpc>
                <a:spcPct val="150000"/>
              </a:lnSpc>
              <a:buFont typeface="Arial" panose="020B0604020202020204" pitchFamily="34" charset="0"/>
              <a:buChar char="•"/>
              <a:defRPr/>
            </a:pPr>
            <a:r>
              <a:rPr lang="en-US" sz="2400" i="1" dirty="0"/>
              <a:t>Do I hate change?</a:t>
            </a:r>
          </a:p>
          <a:p>
            <a:pPr marL="285750" lvl="0" indent="-228600">
              <a:lnSpc>
                <a:spcPct val="150000"/>
              </a:lnSpc>
              <a:buFont typeface="Arial" panose="020B0604020202020204" pitchFamily="34" charset="0"/>
              <a:buChar char="•"/>
              <a:defRPr/>
            </a:pPr>
            <a:r>
              <a:rPr lang="en-US" sz="2400" i="1" dirty="0"/>
              <a:t>Am I struggling with a low opinion of myself?</a:t>
            </a:r>
          </a:p>
          <a:p>
            <a:pPr marL="285750" lvl="0" indent="-228600">
              <a:lnSpc>
                <a:spcPct val="150000"/>
              </a:lnSpc>
              <a:buFont typeface="Arial" panose="020B0604020202020204" pitchFamily="34" charset="0"/>
              <a:buChar char="•"/>
              <a:defRPr/>
            </a:pPr>
            <a:r>
              <a:rPr lang="en-US" sz="2400" i="1" dirty="0"/>
              <a:t>Am I highly energetic and full of ideas?</a:t>
            </a:r>
          </a:p>
          <a:p>
            <a:pPr marL="285750" lvl="0" indent="-228600">
              <a:lnSpc>
                <a:spcPct val="150000"/>
              </a:lnSpc>
              <a:buFont typeface="Arial" panose="020B0604020202020204" pitchFamily="34" charset="0"/>
              <a:buChar char="•"/>
            </a:pPr>
            <a:r>
              <a:rPr lang="en-US" sz="2400" i="1" dirty="0"/>
              <a:t>Am I motivated by change?</a:t>
            </a:r>
          </a:p>
          <a:p>
            <a:pPr marL="285750" lvl="0" indent="-228600">
              <a:lnSpc>
                <a:spcPct val="150000"/>
              </a:lnSpc>
              <a:buFont typeface="Arial" panose="020B0604020202020204" pitchFamily="34" charset="0"/>
              <a:buChar char="•"/>
            </a:pPr>
            <a:r>
              <a:rPr lang="en-US" sz="2400" i="1" dirty="0"/>
              <a:t>Am I a good listener and do I let others speak?</a:t>
            </a:r>
          </a:p>
          <a:p>
            <a:pPr marL="285750" lvl="0" indent="-228600">
              <a:lnSpc>
                <a:spcPct val="150000"/>
              </a:lnSpc>
              <a:buFont typeface="Arial" panose="020B0604020202020204" pitchFamily="34" charset="0"/>
              <a:buChar char="•"/>
            </a:pPr>
            <a:r>
              <a:rPr lang="en-US" sz="2400" i="1" dirty="0"/>
              <a:t>What is my relationship/experience with this issue?</a:t>
            </a:r>
          </a:p>
          <a:p>
            <a:pPr marL="285750" lvl="0" indent="-228600">
              <a:lnSpc>
                <a:spcPct val="150000"/>
              </a:lnSpc>
              <a:buFont typeface="Arial" panose="020B0604020202020204" pitchFamily="34" charset="0"/>
              <a:buChar char="•"/>
            </a:pPr>
            <a:r>
              <a:rPr lang="en-US" sz="2400" i="1" dirty="0"/>
              <a:t>What is my job description?</a:t>
            </a:r>
          </a:p>
          <a:p>
            <a:pPr marL="285750" lvl="0" indent="-228600">
              <a:lnSpc>
                <a:spcPct val="150000"/>
              </a:lnSpc>
              <a:buFont typeface="Arial" panose="020B0604020202020204" pitchFamily="34" charset="0"/>
              <a:buChar char="•"/>
            </a:pPr>
            <a:r>
              <a:rPr lang="en-US" sz="2400" i="1" dirty="0"/>
              <a:t>What are my responsibilities? </a:t>
            </a:r>
          </a:p>
          <a:p>
            <a:pPr marL="57150" lvl="0">
              <a:lnSpc>
                <a:spcPct val="90000"/>
              </a:lnSpc>
              <a:spcAft>
                <a:spcPts val="600"/>
              </a:spcAft>
            </a:pPr>
            <a:endParaRPr lang="en-US" sz="2400" i="1" dirty="0"/>
          </a:p>
        </p:txBody>
      </p:sp>
      <p:sp>
        <p:nvSpPr>
          <p:cNvPr id="2092" name="Freeform: Shape 209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Guide to Buying Diamonds for Jewelers | Jewelers Mutual Group">
            <a:extLst>
              <a:ext uri="{FF2B5EF4-FFF2-40B4-BE49-F238E27FC236}">
                <a16:creationId xmlns:a16="http://schemas.microsoft.com/office/drawing/2014/main" id="{99F87CA3-E579-6A3D-9B1D-0B418D92DB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80" r="22756" b="-1"/>
          <a:stretch/>
        </p:blipFill>
        <p:spPr bwMode="auto">
          <a:xfrm flipH="1">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42B23A0-369F-E447-A8AD-D22F5FBA7430}"/>
              </a:ext>
            </a:extLst>
          </p:cNvPr>
          <p:cNvSpPr/>
          <p:nvPr/>
        </p:nvSpPr>
        <p:spPr>
          <a:xfrm>
            <a:off x="1944881" y="933097"/>
            <a:ext cx="2536272" cy="646331"/>
          </a:xfrm>
          <a:prstGeom prst="rect">
            <a:avLst/>
          </a:prstGeom>
        </p:spPr>
        <p:txBody>
          <a:bodyPr wrap="none">
            <a:spAutoFit/>
          </a:bodyPr>
          <a:lstStyle/>
          <a:p>
            <a:pPr marL="57150">
              <a:lnSpc>
                <a:spcPct val="90000"/>
              </a:lnSpc>
              <a:spcAft>
                <a:spcPts val="600"/>
              </a:spcAft>
            </a:pPr>
            <a:r>
              <a:rPr lang="en-US" sz="4000" b="1" i="1" dirty="0"/>
              <a:t>Who am I?</a:t>
            </a:r>
          </a:p>
        </p:txBody>
      </p:sp>
      <p:sp>
        <p:nvSpPr>
          <p:cNvPr id="32" name="Title 1">
            <a:extLst>
              <a:ext uri="{FF2B5EF4-FFF2-40B4-BE49-F238E27FC236}">
                <a16:creationId xmlns:a16="http://schemas.microsoft.com/office/drawing/2014/main" id="{C46F131F-0687-1A54-7ED9-73C5F05A7936}"/>
              </a:ext>
            </a:extLst>
          </p:cNvPr>
          <p:cNvSpPr txBox="1">
            <a:spLocks/>
          </p:cNvSpPr>
          <p:nvPr/>
        </p:nvSpPr>
        <p:spPr>
          <a:xfrm>
            <a:off x="103329" y="59665"/>
            <a:ext cx="4377824" cy="740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EN" dirty="0"/>
              <a:t>Focused thinking!</a:t>
            </a:r>
          </a:p>
        </p:txBody>
      </p:sp>
      <p:sp>
        <p:nvSpPr>
          <p:cNvPr id="17" name="Rectangle 16">
            <a:extLst>
              <a:ext uri="{FF2B5EF4-FFF2-40B4-BE49-F238E27FC236}">
                <a16:creationId xmlns:a16="http://schemas.microsoft.com/office/drawing/2014/main" id="{09DE5148-B6F2-7448-05B3-8061762E429C}"/>
              </a:ext>
            </a:extLst>
          </p:cNvPr>
          <p:cNvSpPr/>
          <p:nvPr/>
        </p:nvSpPr>
        <p:spPr>
          <a:xfrm>
            <a:off x="7320256" y="6210515"/>
            <a:ext cx="4301627" cy="424732"/>
          </a:xfrm>
          <a:prstGeom prst="rect">
            <a:avLst/>
          </a:prstGeom>
        </p:spPr>
        <p:txBody>
          <a:bodyPr wrap="none">
            <a:spAutoFit/>
          </a:bodyPr>
          <a:lstStyle/>
          <a:p>
            <a:pPr marL="285750" lvl="0" indent="-228600">
              <a:lnSpc>
                <a:spcPct val="90000"/>
              </a:lnSpc>
              <a:spcAft>
                <a:spcPts val="600"/>
              </a:spcAft>
              <a:buFont typeface="Arial" panose="020B0604020202020204" pitchFamily="34" charset="0"/>
              <a:buChar char="•"/>
            </a:pPr>
            <a:r>
              <a:rPr lang="en-US" sz="2400" i="1" dirty="0">
                <a:solidFill>
                  <a:srgbClr val="92D050"/>
                </a:solidFill>
              </a:rPr>
              <a:t>What else can I add to the list?</a:t>
            </a:r>
          </a:p>
        </p:txBody>
      </p:sp>
    </p:spTree>
    <p:extLst>
      <p:ext uri="{BB962C8B-B14F-4D97-AF65-F5344CB8AC3E}">
        <p14:creationId xmlns:p14="http://schemas.microsoft.com/office/powerpoint/2010/main" val="14051236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24349</TotalTime>
  <Words>1574</Words>
  <Application>Microsoft Macintosh PowerPoint</Application>
  <PresentationFormat>Widescreen</PresentationFormat>
  <Paragraphs>157</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Blackadder ITC</vt:lpstr>
      <vt:lpstr>Calibri</vt:lpstr>
      <vt:lpstr>Calibri Light</vt:lpstr>
      <vt:lpstr>Chalkduster</vt:lpstr>
      <vt:lpstr>Tw Cen MT</vt:lpstr>
      <vt:lpstr>Office Theme</vt:lpstr>
      <vt:lpstr>Hard Conversations</vt:lpstr>
      <vt:lpstr>Why are hard conversations so hard?</vt:lpstr>
      <vt:lpstr>PowerPoint Presentation</vt:lpstr>
      <vt:lpstr>Given that it’s so tough, when is a hard conversation important enough to have?</vt:lpstr>
      <vt:lpstr>What do you think?</vt:lpstr>
      <vt:lpstr>Reflection: Some helpful questions that relate to having hard conversations, that are worth considering!</vt:lpstr>
      <vt:lpstr>How then do I approach a difficult conversation?</vt:lpstr>
      <vt:lpstr>Why do the people, the process and the topic need to be carefully considered? </vt:lpstr>
      <vt:lpstr>PowerPoint Presentation</vt:lpstr>
      <vt:lpstr> Who are you? </vt:lpstr>
      <vt:lpstr>What is the nature of the issue?</vt:lpstr>
      <vt:lpstr>What happens if we do not take on the hard conversation?</vt:lpstr>
      <vt:lpstr>As people who identify with the name and work of the lord Jesus – have we more to consider?</vt:lpstr>
      <vt:lpstr>PowerPoint Presentation</vt:lpstr>
      <vt:lpstr>What happens if things go sour?</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Conversations</dc:title>
  <dc:creator>Michael Pitman</dc:creator>
  <cp:lastModifiedBy>Michael Pitman</cp:lastModifiedBy>
  <cp:revision>70</cp:revision>
  <dcterms:created xsi:type="dcterms:W3CDTF">2022-03-22T07:23:30Z</dcterms:created>
  <dcterms:modified xsi:type="dcterms:W3CDTF">2022-07-25T10:37:54Z</dcterms:modified>
</cp:coreProperties>
</file>